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5"/>
  </p:notesMasterIdLst>
  <p:handoutMasterIdLst>
    <p:handoutMasterId r:id="rId66"/>
  </p:handoutMasterIdLst>
  <p:sldIdLst>
    <p:sldId id="256" r:id="rId5"/>
    <p:sldId id="257" r:id="rId6"/>
    <p:sldId id="272" r:id="rId7"/>
    <p:sldId id="258" r:id="rId8"/>
    <p:sldId id="276" r:id="rId9"/>
    <p:sldId id="320" r:id="rId10"/>
    <p:sldId id="273" r:id="rId11"/>
    <p:sldId id="317" r:id="rId12"/>
    <p:sldId id="274" r:id="rId13"/>
    <p:sldId id="278" r:id="rId14"/>
    <p:sldId id="318" r:id="rId15"/>
    <p:sldId id="319" r:id="rId16"/>
    <p:sldId id="328" r:id="rId17"/>
    <p:sldId id="329" r:id="rId18"/>
    <p:sldId id="330" r:id="rId19"/>
    <p:sldId id="262" r:id="rId20"/>
    <p:sldId id="279" r:id="rId21"/>
    <p:sldId id="331" r:id="rId22"/>
    <p:sldId id="280" r:id="rId23"/>
    <p:sldId id="332" r:id="rId24"/>
    <p:sldId id="281" r:id="rId25"/>
    <p:sldId id="282" r:id="rId26"/>
    <p:sldId id="333" r:id="rId27"/>
    <p:sldId id="283" r:id="rId28"/>
    <p:sldId id="334" r:id="rId29"/>
    <p:sldId id="335" r:id="rId30"/>
    <p:sldId id="336" r:id="rId31"/>
    <p:sldId id="337" r:id="rId32"/>
    <p:sldId id="338" r:id="rId33"/>
    <p:sldId id="339" r:id="rId34"/>
    <p:sldId id="340" r:id="rId35"/>
    <p:sldId id="284" r:id="rId36"/>
    <p:sldId id="285" r:id="rId37"/>
    <p:sldId id="322" r:id="rId38"/>
    <p:sldId id="286" r:id="rId39"/>
    <p:sldId id="323" r:id="rId40"/>
    <p:sldId id="326" r:id="rId41"/>
    <p:sldId id="327" r:id="rId42"/>
    <p:sldId id="324" r:id="rId43"/>
    <p:sldId id="325" r:id="rId44"/>
    <p:sldId id="290" r:id="rId45"/>
    <p:sldId id="294" r:id="rId46"/>
    <p:sldId id="341" r:id="rId47"/>
    <p:sldId id="342" r:id="rId48"/>
    <p:sldId id="295" r:id="rId49"/>
    <p:sldId id="296" r:id="rId50"/>
    <p:sldId id="298" r:id="rId51"/>
    <p:sldId id="300" r:id="rId52"/>
    <p:sldId id="301" r:id="rId53"/>
    <p:sldId id="303" r:id="rId54"/>
    <p:sldId id="305" r:id="rId55"/>
    <p:sldId id="306" r:id="rId56"/>
    <p:sldId id="308" r:id="rId57"/>
    <p:sldId id="310" r:id="rId58"/>
    <p:sldId id="312" r:id="rId59"/>
    <p:sldId id="313" r:id="rId60"/>
    <p:sldId id="321" r:id="rId61"/>
    <p:sldId id="314" r:id="rId62"/>
    <p:sldId id="343" r:id="rId63"/>
    <p:sldId id="27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0704" autoAdjust="0"/>
  </p:normalViewPr>
  <p:slideViewPr>
    <p:cSldViewPr snapToGrid="0">
      <p:cViewPr varScale="1">
        <p:scale>
          <a:sx n="82" d="100"/>
          <a:sy n="82" d="100"/>
        </p:scale>
        <p:origin x="701"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408C7-A99B-4784-828C-926F26463892}"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F7C4517A-7C6D-462D-B441-2E918FC1A7BE}">
      <dgm:prSet/>
      <dgm:spPr/>
      <dgm:t>
        <a:bodyPr/>
        <a:lstStyle/>
        <a:p>
          <a:r>
            <a:rPr lang="en-US" b="0" i="0" dirty="0"/>
            <a:t>In October 1999, the United States Federal Communications Commission  (FCC) allocated 75 MHz of spectrum in the 5.9 GHz band to be used by intelligent transportation systems (ITS).</a:t>
          </a:r>
          <a:endParaRPr lang="en-US" dirty="0"/>
        </a:p>
      </dgm:t>
    </dgm:pt>
    <dgm:pt modelId="{21B5FCAC-9F0B-4DCA-B08F-F65CC40ACB57}" type="parTrans" cxnId="{CEB217B4-9773-4637-9223-FFBCFF84CD09}">
      <dgm:prSet/>
      <dgm:spPr/>
      <dgm:t>
        <a:bodyPr/>
        <a:lstStyle/>
        <a:p>
          <a:endParaRPr lang="en-US"/>
        </a:p>
      </dgm:t>
    </dgm:pt>
    <dgm:pt modelId="{7C7EFC8A-8AC3-4060-B37E-74108FB2E4B4}" type="sibTrans" cxnId="{CEB217B4-9773-4637-9223-FFBCFF84CD09}">
      <dgm:prSet/>
      <dgm:spPr/>
      <dgm:t>
        <a:bodyPr/>
        <a:lstStyle/>
        <a:p>
          <a:endParaRPr lang="en-US"/>
        </a:p>
      </dgm:t>
    </dgm:pt>
    <dgm:pt modelId="{CFD6FA6D-9B5F-42F2-8DCC-17FB4530CE64}">
      <dgm:prSet/>
      <dgm:spPr/>
      <dgm:t>
        <a:bodyPr/>
        <a:lstStyle/>
        <a:p>
          <a:r>
            <a:rPr lang="en-US" b="0" i="0" dirty="0"/>
            <a:t>In August 2008, the European Telecommunications Standards Institute (ETSI) allocated 30 MHz of spectrum in the 5.9 GHz band for ITS.</a:t>
          </a:r>
          <a:endParaRPr lang="en-US" dirty="0"/>
        </a:p>
      </dgm:t>
    </dgm:pt>
    <dgm:pt modelId="{BAF6015E-896A-415F-A33E-DAB9EDC0ED9F}" type="parTrans" cxnId="{6985FDFF-E29B-48E1-B7B8-54FA23FAD5BA}">
      <dgm:prSet/>
      <dgm:spPr/>
      <dgm:t>
        <a:bodyPr/>
        <a:lstStyle/>
        <a:p>
          <a:endParaRPr lang="en-US"/>
        </a:p>
      </dgm:t>
    </dgm:pt>
    <dgm:pt modelId="{D6711B23-C973-4064-9CB5-8B8D92BBA25F}" type="sibTrans" cxnId="{6985FDFF-E29B-48E1-B7B8-54FA23FAD5BA}">
      <dgm:prSet/>
      <dgm:spPr/>
      <dgm:t>
        <a:bodyPr/>
        <a:lstStyle/>
        <a:p>
          <a:endParaRPr lang="en-US"/>
        </a:p>
      </dgm:t>
    </dgm:pt>
    <dgm:pt modelId="{EEF7592F-3D3B-4C9F-8E39-5AE2C8A07CB5}">
      <dgm:prSet/>
      <dgm:spPr/>
      <dgm:t>
        <a:bodyPr/>
        <a:lstStyle/>
        <a:p>
          <a:r>
            <a:rPr lang="en-US" b="0" i="0"/>
            <a:t>By 2003, it was used in Europe and Japan in electronic toll collection. DSRC systems in Europe, Japan and the U.S. are not compatible and include some very significant variations (5.8 GHz, 5.9 GHz or even infrared, different baud rates, and different protocols).</a:t>
          </a:r>
          <a:endParaRPr lang="en-US"/>
        </a:p>
      </dgm:t>
    </dgm:pt>
    <dgm:pt modelId="{0A51B0AD-38B2-4DC5-9EAC-24A6511147D7}" type="parTrans" cxnId="{3BCB5380-B18B-4E97-B6B7-CC8ED0D225A1}">
      <dgm:prSet/>
      <dgm:spPr/>
      <dgm:t>
        <a:bodyPr/>
        <a:lstStyle/>
        <a:p>
          <a:endParaRPr lang="en-US"/>
        </a:p>
      </dgm:t>
    </dgm:pt>
    <dgm:pt modelId="{5910C940-ABD4-4FF1-9B68-2B278BC3FD7A}" type="sibTrans" cxnId="{3BCB5380-B18B-4E97-B6B7-CC8ED0D225A1}">
      <dgm:prSet/>
      <dgm:spPr/>
      <dgm:t>
        <a:bodyPr/>
        <a:lstStyle/>
        <a:p>
          <a:endParaRPr lang="en-US"/>
        </a:p>
      </dgm:t>
    </dgm:pt>
    <dgm:pt modelId="{A7611DBE-3D58-4F9D-B210-63E88469C534}">
      <dgm:prSet/>
      <dgm:spPr/>
      <dgm:t>
        <a:bodyPr/>
        <a:lstStyle/>
        <a:p>
          <a:r>
            <a:rPr lang="en-US" b="0" i="0"/>
            <a:t>In June 2017, the Utah Department of Transportation successfully demonstrated a Transit DSRC system on SR-68 (Redwood Road) for eleven miles, from 400 South in Salt Lake City to 8020 South in West Jordan City. </a:t>
          </a:r>
          <a:endParaRPr lang="en-US"/>
        </a:p>
      </dgm:t>
    </dgm:pt>
    <dgm:pt modelId="{7C8ABD27-F214-4EA0-83DA-D9A59B62AA90}" type="parTrans" cxnId="{C1E870DD-0333-4CC0-8452-27E2B0CDB08F}">
      <dgm:prSet/>
      <dgm:spPr/>
      <dgm:t>
        <a:bodyPr/>
        <a:lstStyle/>
        <a:p>
          <a:endParaRPr lang="en-US"/>
        </a:p>
      </dgm:t>
    </dgm:pt>
    <dgm:pt modelId="{7A37E925-7994-44DF-A17A-A554083B2530}" type="sibTrans" cxnId="{C1E870DD-0333-4CC0-8452-27E2B0CDB08F}">
      <dgm:prSet/>
      <dgm:spPr/>
      <dgm:t>
        <a:bodyPr/>
        <a:lstStyle/>
        <a:p>
          <a:endParaRPr lang="en-US"/>
        </a:p>
      </dgm:t>
    </dgm:pt>
    <dgm:pt modelId="{982F45DA-8F5D-4515-B42F-E70AF33939FA}">
      <dgm:prSet/>
      <dgm:spPr/>
      <dgm:t>
        <a:bodyPr/>
        <a:lstStyle/>
        <a:p>
          <a:r>
            <a:rPr lang="en-US" b="0" i="0"/>
            <a:t>In November 2020, the FCC reallocated all of DSRC's spectrum for other uses citing lack of adoption. </a:t>
          </a:r>
          <a:endParaRPr lang="en-US"/>
        </a:p>
      </dgm:t>
    </dgm:pt>
    <dgm:pt modelId="{6FFC990E-B4AA-444C-8EEA-D9EF7E3429A1}" type="parTrans" cxnId="{FD8ED583-7B2C-4A6F-BB63-85193E377F24}">
      <dgm:prSet/>
      <dgm:spPr/>
      <dgm:t>
        <a:bodyPr/>
        <a:lstStyle/>
        <a:p>
          <a:endParaRPr lang="en-US"/>
        </a:p>
      </dgm:t>
    </dgm:pt>
    <dgm:pt modelId="{1CDF24E7-F717-45A8-959A-0C8FB4EF7715}" type="sibTrans" cxnId="{FD8ED583-7B2C-4A6F-BB63-85193E377F24}">
      <dgm:prSet/>
      <dgm:spPr/>
      <dgm:t>
        <a:bodyPr/>
        <a:lstStyle/>
        <a:p>
          <a:endParaRPr lang="en-US"/>
        </a:p>
      </dgm:t>
    </dgm:pt>
    <dgm:pt modelId="{94CAF135-26A9-4253-9B0A-6C879B3880EF}">
      <dgm:prSet/>
      <dgm:spPr/>
      <dgm:t>
        <a:bodyPr/>
        <a:lstStyle/>
        <a:p>
          <a:r>
            <a:rPr lang="en-US" b="0" i="0" dirty="0"/>
            <a:t>In October 1999, the United States Federal Communications Commission  (FCC) allocated 75 MHz of spectrum in the 5.9 GHz band to be used by intelligent transportation systems (ITS).</a:t>
          </a:r>
          <a:endParaRPr lang="en-US" dirty="0"/>
        </a:p>
      </dgm:t>
    </dgm:pt>
    <dgm:pt modelId="{59EF0469-B000-4884-9D9D-3A212E8D6E81}" type="parTrans" cxnId="{5D904BAB-D59D-464E-9DEB-B7DE7A21AEBF}">
      <dgm:prSet/>
      <dgm:spPr/>
      <dgm:t>
        <a:bodyPr/>
        <a:lstStyle/>
        <a:p>
          <a:endParaRPr lang="en-US"/>
        </a:p>
      </dgm:t>
    </dgm:pt>
    <dgm:pt modelId="{901A913E-8C71-4B2C-8FA5-FCA01665D448}" type="sibTrans" cxnId="{5D904BAB-D59D-464E-9DEB-B7DE7A21AEBF}">
      <dgm:prSet/>
      <dgm:spPr/>
      <dgm:t>
        <a:bodyPr/>
        <a:lstStyle/>
        <a:p>
          <a:endParaRPr lang="en-US"/>
        </a:p>
      </dgm:t>
    </dgm:pt>
    <dgm:pt modelId="{7CB6C91B-15F3-4E1F-A030-3621D58484D1}" type="pres">
      <dgm:prSet presAssocID="{ACD408C7-A99B-4784-828C-926F26463892}" presName="linear" presStyleCnt="0">
        <dgm:presLayoutVars>
          <dgm:animLvl val="lvl"/>
          <dgm:resizeHandles val="exact"/>
        </dgm:presLayoutVars>
      </dgm:prSet>
      <dgm:spPr/>
    </dgm:pt>
    <dgm:pt modelId="{A32B6C9E-B5BA-469A-B422-153C5738A6AE}" type="pres">
      <dgm:prSet presAssocID="{F7C4517A-7C6D-462D-B441-2E918FC1A7BE}" presName="parentText" presStyleLbl="node1" presStyleIdx="0" presStyleCnt="6">
        <dgm:presLayoutVars>
          <dgm:chMax val="0"/>
          <dgm:bulletEnabled val="1"/>
        </dgm:presLayoutVars>
      </dgm:prSet>
      <dgm:spPr/>
    </dgm:pt>
    <dgm:pt modelId="{AD9D53BC-38BA-4038-BC46-35CACABC7041}" type="pres">
      <dgm:prSet presAssocID="{7C7EFC8A-8AC3-4060-B37E-74108FB2E4B4}" presName="spacer" presStyleCnt="0"/>
      <dgm:spPr/>
    </dgm:pt>
    <dgm:pt modelId="{D3B03533-63B6-4116-9472-5DE5DC264E3D}" type="pres">
      <dgm:prSet presAssocID="{CFD6FA6D-9B5F-42F2-8DCC-17FB4530CE64}" presName="parentText" presStyleLbl="node1" presStyleIdx="1" presStyleCnt="6">
        <dgm:presLayoutVars>
          <dgm:chMax val="0"/>
          <dgm:bulletEnabled val="1"/>
        </dgm:presLayoutVars>
      </dgm:prSet>
      <dgm:spPr/>
    </dgm:pt>
    <dgm:pt modelId="{5FBE7E1A-3446-4ECA-8E90-A0856A4CF06D}" type="pres">
      <dgm:prSet presAssocID="{D6711B23-C973-4064-9CB5-8B8D92BBA25F}" presName="spacer" presStyleCnt="0"/>
      <dgm:spPr/>
    </dgm:pt>
    <dgm:pt modelId="{556A2A21-D8E3-4AED-B20F-814295B553CE}" type="pres">
      <dgm:prSet presAssocID="{EEF7592F-3D3B-4C9F-8E39-5AE2C8A07CB5}" presName="parentText" presStyleLbl="node1" presStyleIdx="2" presStyleCnt="6">
        <dgm:presLayoutVars>
          <dgm:chMax val="0"/>
          <dgm:bulletEnabled val="1"/>
        </dgm:presLayoutVars>
      </dgm:prSet>
      <dgm:spPr/>
    </dgm:pt>
    <dgm:pt modelId="{0423255B-1E66-405D-9C35-FE793BB976B8}" type="pres">
      <dgm:prSet presAssocID="{5910C940-ABD4-4FF1-9B68-2B278BC3FD7A}" presName="spacer" presStyleCnt="0"/>
      <dgm:spPr/>
    </dgm:pt>
    <dgm:pt modelId="{B1A7DE0F-CA28-4AEE-A2DD-83E395B2FDED}" type="pres">
      <dgm:prSet presAssocID="{A7611DBE-3D58-4F9D-B210-63E88469C534}" presName="parentText" presStyleLbl="node1" presStyleIdx="3" presStyleCnt="6">
        <dgm:presLayoutVars>
          <dgm:chMax val="0"/>
          <dgm:bulletEnabled val="1"/>
        </dgm:presLayoutVars>
      </dgm:prSet>
      <dgm:spPr/>
    </dgm:pt>
    <dgm:pt modelId="{3C24DA45-743D-4821-A9BA-A9EF29859EC3}" type="pres">
      <dgm:prSet presAssocID="{7A37E925-7994-44DF-A17A-A554083B2530}" presName="spacer" presStyleCnt="0"/>
      <dgm:spPr/>
    </dgm:pt>
    <dgm:pt modelId="{E1EC792F-8D28-4A1F-9587-9E8596C48953}" type="pres">
      <dgm:prSet presAssocID="{982F45DA-8F5D-4515-B42F-E70AF33939FA}" presName="parentText" presStyleLbl="node1" presStyleIdx="4" presStyleCnt="6">
        <dgm:presLayoutVars>
          <dgm:chMax val="0"/>
          <dgm:bulletEnabled val="1"/>
        </dgm:presLayoutVars>
      </dgm:prSet>
      <dgm:spPr/>
    </dgm:pt>
    <dgm:pt modelId="{C1F1E20E-654B-4EC9-8020-48E3681A8E5B}" type="pres">
      <dgm:prSet presAssocID="{1CDF24E7-F717-45A8-959A-0C8FB4EF7715}" presName="spacer" presStyleCnt="0"/>
      <dgm:spPr/>
    </dgm:pt>
    <dgm:pt modelId="{1D4110D9-3C2C-44C6-A3F0-AF7E2D5C9727}" type="pres">
      <dgm:prSet presAssocID="{94CAF135-26A9-4253-9B0A-6C879B3880EF}" presName="parentText" presStyleLbl="node1" presStyleIdx="5" presStyleCnt="6">
        <dgm:presLayoutVars>
          <dgm:chMax val="0"/>
          <dgm:bulletEnabled val="1"/>
        </dgm:presLayoutVars>
      </dgm:prSet>
      <dgm:spPr/>
    </dgm:pt>
  </dgm:ptLst>
  <dgm:cxnLst>
    <dgm:cxn modelId="{9F074430-E8B9-4919-BAA2-052347FD3C8E}" type="presOf" srcId="{94CAF135-26A9-4253-9B0A-6C879B3880EF}" destId="{1D4110D9-3C2C-44C6-A3F0-AF7E2D5C9727}" srcOrd="0" destOrd="0" presId="urn:microsoft.com/office/officeart/2005/8/layout/vList2"/>
    <dgm:cxn modelId="{F35EE76D-57B3-4944-B360-DA59C4E073B4}" type="presOf" srcId="{F7C4517A-7C6D-462D-B441-2E918FC1A7BE}" destId="{A32B6C9E-B5BA-469A-B422-153C5738A6AE}" srcOrd="0" destOrd="0" presId="urn:microsoft.com/office/officeart/2005/8/layout/vList2"/>
    <dgm:cxn modelId="{E795B04F-14F7-499D-8F7B-5B8DE57F5FBB}" type="presOf" srcId="{A7611DBE-3D58-4F9D-B210-63E88469C534}" destId="{B1A7DE0F-CA28-4AEE-A2DD-83E395B2FDED}" srcOrd="0" destOrd="0" presId="urn:microsoft.com/office/officeart/2005/8/layout/vList2"/>
    <dgm:cxn modelId="{71BEA676-57FE-49A8-AE06-8BF3CD841E91}" type="presOf" srcId="{ACD408C7-A99B-4784-828C-926F26463892}" destId="{7CB6C91B-15F3-4E1F-A030-3621D58484D1}" srcOrd="0" destOrd="0" presId="urn:microsoft.com/office/officeart/2005/8/layout/vList2"/>
    <dgm:cxn modelId="{7A3FA47C-55AD-4C01-BC53-66A7EA554651}" type="presOf" srcId="{EEF7592F-3D3B-4C9F-8E39-5AE2C8A07CB5}" destId="{556A2A21-D8E3-4AED-B20F-814295B553CE}" srcOrd="0" destOrd="0" presId="urn:microsoft.com/office/officeart/2005/8/layout/vList2"/>
    <dgm:cxn modelId="{3BCB5380-B18B-4E97-B6B7-CC8ED0D225A1}" srcId="{ACD408C7-A99B-4784-828C-926F26463892}" destId="{EEF7592F-3D3B-4C9F-8E39-5AE2C8A07CB5}" srcOrd="2" destOrd="0" parTransId="{0A51B0AD-38B2-4DC5-9EAC-24A6511147D7}" sibTransId="{5910C940-ABD4-4FF1-9B68-2B278BC3FD7A}"/>
    <dgm:cxn modelId="{FD8ED583-7B2C-4A6F-BB63-85193E377F24}" srcId="{ACD408C7-A99B-4784-828C-926F26463892}" destId="{982F45DA-8F5D-4515-B42F-E70AF33939FA}" srcOrd="4" destOrd="0" parTransId="{6FFC990E-B4AA-444C-8EEA-D9EF7E3429A1}" sibTransId="{1CDF24E7-F717-45A8-959A-0C8FB4EF7715}"/>
    <dgm:cxn modelId="{5C5C41A6-8C8E-497D-B638-E7DF92332B32}" type="presOf" srcId="{CFD6FA6D-9B5F-42F2-8DCC-17FB4530CE64}" destId="{D3B03533-63B6-4116-9472-5DE5DC264E3D}" srcOrd="0" destOrd="0" presId="urn:microsoft.com/office/officeart/2005/8/layout/vList2"/>
    <dgm:cxn modelId="{5D904BAB-D59D-464E-9DEB-B7DE7A21AEBF}" srcId="{ACD408C7-A99B-4784-828C-926F26463892}" destId="{94CAF135-26A9-4253-9B0A-6C879B3880EF}" srcOrd="5" destOrd="0" parTransId="{59EF0469-B000-4884-9D9D-3A212E8D6E81}" sibTransId="{901A913E-8C71-4B2C-8FA5-FCA01665D448}"/>
    <dgm:cxn modelId="{A014C7AF-EA2A-4A06-A176-197E2658F61D}" type="presOf" srcId="{982F45DA-8F5D-4515-B42F-E70AF33939FA}" destId="{E1EC792F-8D28-4A1F-9587-9E8596C48953}" srcOrd="0" destOrd="0" presId="urn:microsoft.com/office/officeart/2005/8/layout/vList2"/>
    <dgm:cxn modelId="{CEB217B4-9773-4637-9223-FFBCFF84CD09}" srcId="{ACD408C7-A99B-4784-828C-926F26463892}" destId="{F7C4517A-7C6D-462D-B441-2E918FC1A7BE}" srcOrd="0" destOrd="0" parTransId="{21B5FCAC-9F0B-4DCA-B08F-F65CC40ACB57}" sibTransId="{7C7EFC8A-8AC3-4060-B37E-74108FB2E4B4}"/>
    <dgm:cxn modelId="{C1E870DD-0333-4CC0-8452-27E2B0CDB08F}" srcId="{ACD408C7-A99B-4784-828C-926F26463892}" destId="{A7611DBE-3D58-4F9D-B210-63E88469C534}" srcOrd="3" destOrd="0" parTransId="{7C8ABD27-F214-4EA0-83DA-D9A59B62AA90}" sibTransId="{7A37E925-7994-44DF-A17A-A554083B2530}"/>
    <dgm:cxn modelId="{6985FDFF-E29B-48E1-B7B8-54FA23FAD5BA}" srcId="{ACD408C7-A99B-4784-828C-926F26463892}" destId="{CFD6FA6D-9B5F-42F2-8DCC-17FB4530CE64}" srcOrd="1" destOrd="0" parTransId="{BAF6015E-896A-415F-A33E-DAB9EDC0ED9F}" sibTransId="{D6711B23-C973-4064-9CB5-8B8D92BBA25F}"/>
    <dgm:cxn modelId="{E2D2FE42-8138-4A4F-B86B-4A041A0D77B7}" type="presParOf" srcId="{7CB6C91B-15F3-4E1F-A030-3621D58484D1}" destId="{A32B6C9E-B5BA-469A-B422-153C5738A6AE}" srcOrd="0" destOrd="0" presId="urn:microsoft.com/office/officeart/2005/8/layout/vList2"/>
    <dgm:cxn modelId="{0CB18F18-3FFC-4D9B-9AA0-54CC30C12968}" type="presParOf" srcId="{7CB6C91B-15F3-4E1F-A030-3621D58484D1}" destId="{AD9D53BC-38BA-4038-BC46-35CACABC7041}" srcOrd="1" destOrd="0" presId="urn:microsoft.com/office/officeart/2005/8/layout/vList2"/>
    <dgm:cxn modelId="{D885B3FC-C86D-4090-9B6B-2B8B5B0A62F9}" type="presParOf" srcId="{7CB6C91B-15F3-4E1F-A030-3621D58484D1}" destId="{D3B03533-63B6-4116-9472-5DE5DC264E3D}" srcOrd="2" destOrd="0" presId="urn:microsoft.com/office/officeart/2005/8/layout/vList2"/>
    <dgm:cxn modelId="{124FC0F6-9238-4188-9F2D-7E8C68272197}" type="presParOf" srcId="{7CB6C91B-15F3-4E1F-A030-3621D58484D1}" destId="{5FBE7E1A-3446-4ECA-8E90-A0856A4CF06D}" srcOrd="3" destOrd="0" presId="urn:microsoft.com/office/officeart/2005/8/layout/vList2"/>
    <dgm:cxn modelId="{054853F3-A965-44E2-892D-FD999E980030}" type="presParOf" srcId="{7CB6C91B-15F3-4E1F-A030-3621D58484D1}" destId="{556A2A21-D8E3-4AED-B20F-814295B553CE}" srcOrd="4" destOrd="0" presId="urn:microsoft.com/office/officeart/2005/8/layout/vList2"/>
    <dgm:cxn modelId="{082B425D-0B8F-4F69-A082-5EDB8326E05C}" type="presParOf" srcId="{7CB6C91B-15F3-4E1F-A030-3621D58484D1}" destId="{0423255B-1E66-405D-9C35-FE793BB976B8}" srcOrd="5" destOrd="0" presId="urn:microsoft.com/office/officeart/2005/8/layout/vList2"/>
    <dgm:cxn modelId="{FD2EAD7A-B6D0-4286-8D16-DB1E4A8B522F}" type="presParOf" srcId="{7CB6C91B-15F3-4E1F-A030-3621D58484D1}" destId="{B1A7DE0F-CA28-4AEE-A2DD-83E395B2FDED}" srcOrd="6" destOrd="0" presId="urn:microsoft.com/office/officeart/2005/8/layout/vList2"/>
    <dgm:cxn modelId="{3F492280-B3DE-45D4-91F4-DB0759BB08BC}" type="presParOf" srcId="{7CB6C91B-15F3-4E1F-A030-3621D58484D1}" destId="{3C24DA45-743D-4821-A9BA-A9EF29859EC3}" srcOrd="7" destOrd="0" presId="urn:microsoft.com/office/officeart/2005/8/layout/vList2"/>
    <dgm:cxn modelId="{728E171D-8C15-4623-9B5A-307599E93D1D}" type="presParOf" srcId="{7CB6C91B-15F3-4E1F-A030-3621D58484D1}" destId="{E1EC792F-8D28-4A1F-9587-9E8596C48953}" srcOrd="8" destOrd="0" presId="urn:microsoft.com/office/officeart/2005/8/layout/vList2"/>
    <dgm:cxn modelId="{D417565C-A860-4793-85C0-9C714B7F2953}" type="presParOf" srcId="{7CB6C91B-15F3-4E1F-A030-3621D58484D1}" destId="{C1F1E20E-654B-4EC9-8020-48E3681A8E5B}" srcOrd="9" destOrd="0" presId="urn:microsoft.com/office/officeart/2005/8/layout/vList2"/>
    <dgm:cxn modelId="{751F3E3B-74CA-4CEF-BB6B-2F0EC2DB7189}" type="presParOf" srcId="{7CB6C91B-15F3-4E1F-A030-3621D58484D1}" destId="{1D4110D9-3C2C-44C6-A3F0-AF7E2D5C972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836603-F1F1-4E76-B819-45FE95A3E65F}" type="doc">
      <dgm:prSet loTypeId="urn:microsoft.com/office/officeart/2005/8/layout/process4" loCatId="process" qsTypeId="urn:microsoft.com/office/officeart/2005/8/quickstyle/simple4" qsCatId="simple" csTypeId="urn:microsoft.com/office/officeart/2005/8/colors/accent3_2" csCatId="accent3"/>
      <dgm:spPr/>
      <dgm:t>
        <a:bodyPr/>
        <a:lstStyle/>
        <a:p>
          <a:endParaRPr lang="en-US"/>
        </a:p>
      </dgm:t>
    </dgm:pt>
    <dgm:pt modelId="{8C226D46-6186-4DF7-B487-58BB03162E83}">
      <dgm:prSet/>
      <dgm:spPr/>
      <dgm:t>
        <a:bodyPr/>
        <a:lstStyle/>
        <a:p>
          <a:r>
            <a:rPr lang="tr-TR"/>
            <a:t>T</a:t>
          </a:r>
          <a:r>
            <a:rPr lang="en-US" b="0" i="0"/>
            <a:t>ransmitter</a:t>
          </a:r>
          <a:r>
            <a:rPr lang="tr-TR"/>
            <a:t> -&gt;</a:t>
          </a:r>
          <a:r>
            <a:rPr lang="en-US" b="0" i="0"/>
            <a:t> </a:t>
          </a:r>
          <a:r>
            <a:rPr lang="tr-TR"/>
            <a:t>T</a:t>
          </a:r>
          <a:r>
            <a:rPr lang="en-US" b="0" i="0"/>
            <a:t>he PLCP function is to process the bytes in a MAC frame so that they can be transformed into OFDM symbols for transmission over the air by the PMD. </a:t>
          </a:r>
          <a:r>
            <a:rPr lang="tr-TR"/>
            <a:t> </a:t>
          </a:r>
          <a:endParaRPr lang="en-US"/>
        </a:p>
      </dgm:t>
    </dgm:pt>
    <dgm:pt modelId="{C29D993E-6E73-40AC-916B-39B61EB4DD75}" type="parTrans" cxnId="{77566355-022C-446B-80EC-C750787A8682}">
      <dgm:prSet/>
      <dgm:spPr/>
      <dgm:t>
        <a:bodyPr/>
        <a:lstStyle/>
        <a:p>
          <a:endParaRPr lang="en-US"/>
        </a:p>
      </dgm:t>
    </dgm:pt>
    <dgm:pt modelId="{4CE15201-9DA3-49BB-8ADA-9877F84A247A}" type="sibTrans" cxnId="{77566355-022C-446B-80EC-C750787A8682}">
      <dgm:prSet/>
      <dgm:spPr/>
      <dgm:t>
        <a:bodyPr/>
        <a:lstStyle/>
        <a:p>
          <a:endParaRPr lang="en-US"/>
        </a:p>
      </dgm:t>
    </dgm:pt>
    <dgm:pt modelId="{49267939-3B87-4219-9D3F-12DA18F98884}">
      <dgm:prSet/>
      <dgm:spPr/>
      <dgm:t>
        <a:bodyPr/>
        <a:lstStyle/>
        <a:p>
          <a:r>
            <a:rPr lang="tr-TR"/>
            <a:t>PLCP adds PHY layer overhead to the MAC frame to create the PHY Protocol Data Unit (PPDU)</a:t>
          </a:r>
          <a:endParaRPr lang="en-US"/>
        </a:p>
      </dgm:t>
    </dgm:pt>
    <dgm:pt modelId="{0D79BAE5-51B0-47FC-88BB-1C31BD411B26}" type="parTrans" cxnId="{08F8E5D0-918D-4F7F-946C-97FB1CC695E2}">
      <dgm:prSet/>
      <dgm:spPr/>
      <dgm:t>
        <a:bodyPr/>
        <a:lstStyle/>
        <a:p>
          <a:endParaRPr lang="en-US"/>
        </a:p>
      </dgm:t>
    </dgm:pt>
    <dgm:pt modelId="{709F170D-5E7D-4BEF-AFB7-0EEC68FC02BB}" type="sibTrans" cxnId="{08F8E5D0-918D-4F7F-946C-97FB1CC695E2}">
      <dgm:prSet/>
      <dgm:spPr/>
      <dgm:t>
        <a:bodyPr/>
        <a:lstStyle/>
        <a:p>
          <a:endParaRPr lang="en-US"/>
        </a:p>
      </dgm:t>
    </dgm:pt>
    <dgm:pt modelId="{3C83756B-628D-4400-993A-A1AF51A018E5}">
      <dgm:prSet/>
      <dgm:spPr/>
      <dgm:t>
        <a:bodyPr/>
        <a:lstStyle/>
        <a:p>
          <a:r>
            <a:rPr lang="tr-TR"/>
            <a:t>Receiver -&gt; The PLCP performs essentially the inverse function to extract a MAC frame from the PPDU(</a:t>
          </a:r>
          <a:r>
            <a:rPr lang="tr-TR" b="0" i="0"/>
            <a:t>Physical Protocol Data Unit Format)</a:t>
          </a:r>
          <a:r>
            <a:rPr lang="tr-TR"/>
            <a:t>.</a:t>
          </a:r>
          <a:endParaRPr lang="en-US"/>
        </a:p>
      </dgm:t>
    </dgm:pt>
    <dgm:pt modelId="{B4EFF0DC-316E-49A7-A5BB-ADFE4B392A5B}" type="parTrans" cxnId="{45AD3922-C4D3-4DFC-A68F-FC8C3E16C374}">
      <dgm:prSet/>
      <dgm:spPr/>
      <dgm:t>
        <a:bodyPr/>
        <a:lstStyle/>
        <a:p>
          <a:endParaRPr lang="en-US"/>
        </a:p>
      </dgm:t>
    </dgm:pt>
    <dgm:pt modelId="{D99A887F-9848-458E-85E4-5E4F580521BE}" type="sibTrans" cxnId="{45AD3922-C4D3-4DFC-A68F-FC8C3E16C374}">
      <dgm:prSet/>
      <dgm:spPr/>
      <dgm:t>
        <a:bodyPr/>
        <a:lstStyle/>
        <a:p>
          <a:endParaRPr lang="en-US"/>
        </a:p>
      </dgm:t>
    </dgm:pt>
    <dgm:pt modelId="{38E7CE49-4BE5-43BD-9B22-4854CF7569EC}" type="pres">
      <dgm:prSet presAssocID="{47836603-F1F1-4E76-B819-45FE95A3E65F}" presName="Name0" presStyleCnt="0">
        <dgm:presLayoutVars>
          <dgm:dir/>
          <dgm:animLvl val="lvl"/>
          <dgm:resizeHandles val="exact"/>
        </dgm:presLayoutVars>
      </dgm:prSet>
      <dgm:spPr/>
    </dgm:pt>
    <dgm:pt modelId="{6D97817C-20BA-4030-85A0-58A4DEEDC747}" type="pres">
      <dgm:prSet presAssocID="{3C83756B-628D-4400-993A-A1AF51A018E5}" presName="boxAndChildren" presStyleCnt="0"/>
      <dgm:spPr/>
    </dgm:pt>
    <dgm:pt modelId="{1F344571-39CC-416F-8203-3BF0C08F0DE3}" type="pres">
      <dgm:prSet presAssocID="{3C83756B-628D-4400-993A-A1AF51A018E5}" presName="parentTextBox" presStyleLbl="node1" presStyleIdx="0" presStyleCnt="3"/>
      <dgm:spPr/>
    </dgm:pt>
    <dgm:pt modelId="{7841C3F6-26AB-4F89-B4ED-E1F7954D284E}" type="pres">
      <dgm:prSet presAssocID="{709F170D-5E7D-4BEF-AFB7-0EEC68FC02BB}" presName="sp" presStyleCnt="0"/>
      <dgm:spPr/>
    </dgm:pt>
    <dgm:pt modelId="{7975E6EC-4291-4FE3-8B3E-2B4A1B3D2E3D}" type="pres">
      <dgm:prSet presAssocID="{49267939-3B87-4219-9D3F-12DA18F98884}" presName="arrowAndChildren" presStyleCnt="0"/>
      <dgm:spPr/>
    </dgm:pt>
    <dgm:pt modelId="{60FC9733-C3D4-4EA1-B2C8-0E275B0B786E}" type="pres">
      <dgm:prSet presAssocID="{49267939-3B87-4219-9D3F-12DA18F98884}" presName="parentTextArrow" presStyleLbl="node1" presStyleIdx="1" presStyleCnt="3"/>
      <dgm:spPr/>
    </dgm:pt>
    <dgm:pt modelId="{9494B8BB-326F-4AE1-9C06-9F06A3EBF89E}" type="pres">
      <dgm:prSet presAssocID="{4CE15201-9DA3-49BB-8ADA-9877F84A247A}" presName="sp" presStyleCnt="0"/>
      <dgm:spPr/>
    </dgm:pt>
    <dgm:pt modelId="{EBA4FED7-D116-4BBD-8FD1-33F0984910CA}" type="pres">
      <dgm:prSet presAssocID="{8C226D46-6186-4DF7-B487-58BB03162E83}" presName="arrowAndChildren" presStyleCnt="0"/>
      <dgm:spPr/>
    </dgm:pt>
    <dgm:pt modelId="{664BF37D-8F1F-48E3-908B-02BF36C29B03}" type="pres">
      <dgm:prSet presAssocID="{8C226D46-6186-4DF7-B487-58BB03162E83}" presName="parentTextArrow" presStyleLbl="node1" presStyleIdx="2" presStyleCnt="3"/>
      <dgm:spPr/>
    </dgm:pt>
  </dgm:ptLst>
  <dgm:cxnLst>
    <dgm:cxn modelId="{45AD3922-C4D3-4DFC-A68F-FC8C3E16C374}" srcId="{47836603-F1F1-4E76-B819-45FE95A3E65F}" destId="{3C83756B-628D-4400-993A-A1AF51A018E5}" srcOrd="2" destOrd="0" parTransId="{B4EFF0DC-316E-49A7-A5BB-ADFE4B392A5B}" sibTransId="{D99A887F-9848-458E-85E4-5E4F580521BE}"/>
    <dgm:cxn modelId="{C62BC830-37F9-4AC5-AE2E-128DB8BED54A}" type="presOf" srcId="{49267939-3B87-4219-9D3F-12DA18F98884}" destId="{60FC9733-C3D4-4EA1-B2C8-0E275B0B786E}" srcOrd="0" destOrd="0" presId="urn:microsoft.com/office/officeart/2005/8/layout/process4"/>
    <dgm:cxn modelId="{F9252F5B-E5ED-4E4A-B680-EE9945A8D6B8}" type="presOf" srcId="{47836603-F1F1-4E76-B819-45FE95A3E65F}" destId="{38E7CE49-4BE5-43BD-9B22-4854CF7569EC}" srcOrd="0" destOrd="0" presId="urn:microsoft.com/office/officeart/2005/8/layout/process4"/>
    <dgm:cxn modelId="{77566355-022C-446B-80EC-C750787A8682}" srcId="{47836603-F1F1-4E76-B819-45FE95A3E65F}" destId="{8C226D46-6186-4DF7-B487-58BB03162E83}" srcOrd="0" destOrd="0" parTransId="{C29D993E-6E73-40AC-916B-39B61EB4DD75}" sibTransId="{4CE15201-9DA3-49BB-8ADA-9877F84A247A}"/>
    <dgm:cxn modelId="{08F8E5D0-918D-4F7F-946C-97FB1CC695E2}" srcId="{47836603-F1F1-4E76-B819-45FE95A3E65F}" destId="{49267939-3B87-4219-9D3F-12DA18F98884}" srcOrd="1" destOrd="0" parTransId="{0D79BAE5-51B0-47FC-88BB-1C31BD411B26}" sibTransId="{709F170D-5E7D-4BEF-AFB7-0EEC68FC02BB}"/>
    <dgm:cxn modelId="{18D6D1EE-6EEA-4407-B52D-8DDE21166306}" type="presOf" srcId="{3C83756B-628D-4400-993A-A1AF51A018E5}" destId="{1F344571-39CC-416F-8203-3BF0C08F0DE3}" srcOrd="0" destOrd="0" presId="urn:microsoft.com/office/officeart/2005/8/layout/process4"/>
    <dgm:cxn modelId="{77DA16FC-4770-4C32-955C-91ED70D607D2}" type="presOf" srcId="{8C226D46-6186-4DF7-B487-58BB03162E83}" destId="{664BF37D-8F1F-48E3-908B-02BF36C29B03}" srcOrd="0" destOrd="0" presId="urn:microsoft.com/office/officeart/2005/8/layout/process4"/>
    <dgm:cxn modelId="{7B89A396-E293-4528-B3CB-AFC23F764FB0}" type="presParOf" srcId="{38E7CE49-4BE5-43BD-9B22-4854CF7569EC}" destId="{6D97817C-20BA-4030-85A0-58A4DEEDC747}" srcOrd="0" destOrd="0" presId="urn:microsoft.com/office/officeart/2005/8/layout/process4"/>
    <dgm:cxn modelId="{7437985B-02F7-4A57-9DB5-F8CC2871E8ED}" type="presParOf" srcId="{6D97817C-20BA-4030-85A0-58A4DEEDC747}" destId="{1F344571-39CC-416F-8203-3BF0C08F0DE3}" srcOrd="0" destOrd="0" presId="urn:microsoft.com/office/officeart/2005/8/layout/process4"/>
    <dgm:cxn modelId="{63E77C6A-8702-466C-ABFD-697D79625EAE}" type="presParOf" srcId="{38E7CE49-4BE5-43BD-9B22-4854CF7569EC}" destId="{7841C3F6-26AB-4F89-B4ED-E1F7954D284E}" srcOrd="1" destOrd="0" presId="urn:microsoft.com/office/officeart/2005/8/layout/process4"/>
    <dgm:cxn modelId="{4B3C57A4-BFF3-47EC-8AAA-5E0AE87B0AFD}" type="presParOf" srcId="{38E7CE49-4BE5-43BD-9B22-4854CF7569EC}" destId="{7975E6EC-4291-4FE3-8B3E-2B4A1B3D2E3D}" srcOrd="2" destOrd="0" presId="urn:microsoft.com/office/officeart/2005/8/layout/process4"/>
    <dgm:cxn modelId="{9DC79FE5-8AC8-46D9-B343-97E605AE4984}" type="presParOf" srcId="{7975E6EC-4291-4FE3-8B3E-2B4A1B3D2E3D}" destId="{60FC9733-C3D4-4EA1-B2C8-0E275B0B786E}" srcOrd="0" destOrd="0" presId="urn:microsoft.com/office/officeart/2005/8/layout/process4"/>
    <dgm:cxn modelId="{2DF30949-5FB7-4FF0-909A-B7C4C5959F84}" type="presParOf" srcId="{38E7CE49-4BE5-43BD-9B22-4854CF7569EC}" destId="{9494B8BB-326F-4AE1-9C06-9F06A3EBF89E}" srcOrd="3" destOrd="0" presId="urn:microsoft.com/office/officeart/2005/8/layout/process4"/>
    <dgm:cxn modelId="{0BAFE852-6347-4C07-91D5-34A774E5F12A}" type="presParOf" srcId="{38E7CE49-4BE5-43BD-9B22-4854CF7569EC}" destId="{EBA4FED7-D116-4BBD-8FD1-33F0984910CA}" srcOrd="4" destOrd="0" presId="urn:microsoft.com/office/officeart/2005/8/layout/process4"/>
    <dgm:cxn modelId="{25776C42-8DBC-448B-83A4-BDC0A4D4DDBE}" type="presParOf" srcId="{EBA4FED7-D116-4BBD-8FD1-33F0984910CA}" destId="{664BF37D-8F1F-48E3-908B-02BF36C29B0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B6C9E-B5BA-469A-B422-153C5738A6AE}">
      <dsp:nvSpPr>
        <dsp:cNvPr id="0" name=""/>
        <dsp:cNvSpPr/>
      </dsp:nvSpPr>
      <dsp:spPr>
        <a:xfrm>
          <a:off x="0" y="444857"/>
          <a:ext cx="10515600" cy="5569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In October 1999, the United States Federal Communications Commission  (FCC) allocated 75 MHz of spectrum in the 5.9 GHz band to be used by intelligent transportation systems (ITS).</a:t>
          </a:r>
          <a:endParaRPr lang="en-US" sz="1400" kern="1200" dirty="0"/>
        </a:p>
      </dsp:txBody>
      <dsp:txXfrm>
        <a:off x="27187" y="472044"/>
        <a:ext cx="10461226" cy="502546"/>
      </dsp:txXfrm>
    </dsp:sp>
    <dsp:sp modelId="{D3B03533-63B6-4116-9472-5DE5DC264E3D}">
      <dsp:nvSpPr>
        <dsp:cNvPr id="0" name=""/>
        <dsp:cNvSpPr/>
      </dsp:nvSpPr>
      <dsp:spPr>
        <a:xfrm>
          <a:off x="0" y="1042097"/>
          <a:ext cx="10515600" cy="5569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In August 2008, the European Telecommunications Standards Institute (ETSI) allocated 30 MHz of spectrum in the 5.9 GHz band for ITS.</a:t>
          </a:r>
          <a:endParaRPr lang="en-US" sz="1400" kern="1200" dirty="0"/>
        </a:p>
      </dsp:txBody>
      <dsp:txXfrm>
        <a:off x="27187" y="1069284"/>
        <a:ext cx="10461226" cy="502546"/>
      </dsp:txXfrm>
    </dsp:sp>
    <dsp:sp modelId="{556A2A21-D8E3-4AED-B20F-814295B553CE}">
      <dsp:nvSpPr>
        <dsp:cNvPr id="0" name=""/>
        <dsp:cNvSpPr/>
      </dsp:nvSpPr>
      <dsp:spPr>
        <a:xfrm>
          <a:off x="0" y="1639337"/>
          <a:ext cx="10515600" cy="5569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By 2003, it was used in Europe and Japan in electronic toll collection. DSRC systems in Europe, Japan and the U.S. are not compatible and include some very significant variations (5.8 GHz, 5.9 GHz or even infrared, different baud rates, and different protocols).</a:t>
          </a:r>
          <a:endParaRPr lang="en-US" sz="1400" kern="1200"/>
        </a:p>
      </dsp:txBody>
      <dsp:txXfrm>
        <a:off x="27187" y="1666524"/>
        <a:ext cx="10461226" cy="502546"/>
      </dsp:txXfrm>
    </dsp:sp>
    <dsp:sp modelId="{B1A7DE0F-CA28-4AEE-A2DD-83E395B2FDED}">
      <dsp:nvSpPr>
        <dsp:cNvPr id="0" name=""/>
        <dsp:cNvSpPr/>
      </dsp:nvSpPr>
      <dsp:spPr>
        <a:xfrm>
          <a:off x="0" y="2236577"/>
          <a:ext cx="10515600" cy="5569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In June 2017, the Utah Department of Transportation successfully demonstrated a Transit DSRC system on SR-68 (Redwood Road) for eleven miles, from 400 South in Salt Lake City to 8020 South in West Jordan City. </a:t>
          </a:r>
          <a:endParaRPr lang="en-US" sz="1400" kern="1200"/>
        </a:p>
      </dsp:txBody>
      <dsp:txXfrm>
        <a:off x="27187" y="2263764"/>
        <a:ext cx="10461226" cy="502546"/>
      </dsp:txXfrm>
    </dsp:sp>
    <dsp:sp modelId="{E1EC792F-8D28-4A1F-9587-9E8596C48953}">
      <dsp:nvSpPr>
        <dsp:cNvPr id="0" name=""/>
        <dsp:cNvSpPr/>
      </dsp:nvSpPr>
      <dsp:spPr>
        <a:xfrm>
          <a:off x="0" y="2833816"/>
          <a:ext cx="10515600" cy="5569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In November 2020, the FCC reallocated all of DSRC's spectrum for other uses citing lack of adoption. </a:t>
          </a:r>
          <a:endParaRPr lang="en-US" sz="1400" kern="1200"/>
        </a:p>
      </dsp:txBody>
      <dsp:txXfrm>
        <a:off x="27187" y="2861003"/>
        <a:ext cx="10461226" cy="502546"/>
      </dsp:txXfrm>
    </dsp:sp>
    <dsp:sp modelId="{1D4110D9-3C2C-44C6-A3F0-AF7E2D5C9727}">
      <dsp:nvSpPr>
        <dsp:cNvPr id="0" name=""/>
        <dsp:cNvSpPr/>
      </dsp:nvSpPr>
      <dsp:spPr>
        <a:xfrm>
          <a:off x="0" y="3431057"/>
          <a:ext cx="10515600" cy="5569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In October 1999, the United States Federal Communications Commission  (FCC) allocated 75 MHz of spectrum in the 5.9 GHz band to be used by intelligent transportation systems (ITS).</a:t>
          </a:r>
          <a:endParaRPr lang="en-US" sz="1400" kern="1200" dirty="0"/>
        </a:p>
      </dsp:txBody>
      <dsp:txXfrm>
        <a:off x="27187" y="3458244"/>
        <a:ext cx="10461226" cy="502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44571-39CC-416F-8203-3BF0C08F0DE3}">
      <dsp:nvSpPr>
        <dsp:cNvPr id="0" name=""/>
        <dsp:cNvSpPr/>
      </dsp:nvSpPr>
      <dsp:spPr>
        <a:xfrm>
          <a:off x="0" y="2818994"/>
          <a:ext cx="10515600" cy="92525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a:t>Receiver -&gt; The PLCP performs essentially the inverse function to extract a MAC frame from the PPDU(</a:t>
          </a:r>
          <a:r>
            <a:rPr lang="tr-TR" sz="2200" b="0" i="0" kern="1200"/>
            <a:t>Physical Protocol Data Unit Format)</a:t>
          </a:r>
          <a:r>
            <a:rPr lang="tr-TR" sz="2200" kern="1200"/>
            <a:t>.</a:t>
          </a:r>
          <a:endParaRPr lang="en-US" sz="2200" kern="1200"/>
        </a:p>
      </dsp:txBody>
      <dsp:txXfrm>
        <a:off x="0" y="2818994"/>
        <a:ext cx="10515600" cy="925256"/>
      </dsp:txXfrm>
    </dsp:sp>
    <dsp:sp modelId="{60FC9733-C3D4-4EA1-B2C8-0E275B0B786E}">
      <dsp:nvSpPr>
        <dsp:cNvPr id="0" name=""/>
        <dsp:cNvSpPr/>
      </dsp:nvSpPr>
      <dsp:spPr>
        <a:xfrm rot="10800000">
          <a:off x="0" y="1409828"/>
          <a:ext cx="10515600" cy="1423044"/>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a:t>PLCP adds PHY layer overhead to the MAC frame to create the PHY Protocol Data Unit (PPDU)</a:t>
          </a:r>
          <a:endParaRPr lang="en-US" sz="2200" kern="1200"/>
        </a:p>
      </dsp:txBody>
      <dsp:txXfrm rot="10800000">
        <a:off x="0" y="1409828"/>
        <a:ext cx="10515600" cy="924651"/>
      </dsp:txXfrm>
    </dsp:sp>
    <dsp:sp modelId="{664BF37D-8F1F-48E3-908B-02BF36C29B03}">
      <dsp:nvSpPr>
        <dsp:cNvPr id="0" name=""/>
        <dsp:cNvSpPr/>
      </dsp:nvSpPr>
      <dsp:spPr>
        <a:xfrm rot="10800000">
          <a:off x="0" y="661"/>
          <a:ext cx="10515600" cy="1423044"/>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a:t>T</a:t>
          </a:r>
          <a:r>
            <a:rPr lang="en-US" sz="2200" b="0" i="0" kern="1200"/>
            <a:t>ransmitter</a:t>
          </a:r>
          <a:r>
            <a:rPr lang="tr-TR" sz="2200" kern="1200"/>
            <a:t> -&gt;</a:t>
          </a:r>
          <a:r>
            <a:rPr lang="en-US" sz="2200" b="0" i="0" kern="1200"/>
            <a:t> </a:t>
          </a:r>
          <a:r>
            <a:rPr lang="tr-TR" sz="2200" kern="1200"/>
            <a:t>T</a:t>
          </a:r>
          <a:r>
            <a:rPr lang="en-US" sz="2200" b="0" i="0" kern="1200"/>
            <a:t>he PLCP function is to process the bytes in a MAC frame so that they can be transformed into OFDM symbols for transmission over the air by the PMD. </a:t>
          </a:r>
          <a:r>
            <a:rPr lang="tr-TR" sz="2200" kern="1200"/>
            <a:t> </a:t>
          </a:r>
          <a:endParaRPr lang="en-US" sz="2200" kern="1200"/>
        </a:p>
      </dsp:txBody>
      <dsp:txXfrm rot="10800000">
        <a:off x="0" y="661"/>
        <a:ext cx="10515600" cy="92465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12/25/2022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1FD1FD-5D95-5E12-404E-549F74FA107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E30C234-5DE0-BFF0-CE57-DCA1C00F5BF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D3D6C03D-D42B-265E-BC13-790DE73D0B8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3992CC5-BD4E-2EA2-5038-5564EFBD0D3F}"/>
              </a:ext>
            </a:extLst>
          </p:cNvPr>
          <p:cNvSpPr>
            <a:spLocks noGrp="1"/>
          </p:cNvSpPr>
          <p:nvPr>
            <p:ph type="dt" sz="half" idx="10"/>
          </p:nvPr>
        </p:nvSpPr>
        <p:spPr/>
        <p:txBody>
          <a:bodyPr/>
          <a:lstStyle/>
          <a:p>
            <a:fld id="{8ED09CD8-57A7-4281-AF35-8D10BCBE0C20}" type="datetimeFigureOut">
              <a:rPr lang="tr-TR" smtClean="0"/>
              <a:t>25.12.2022</a:t>
            </a:fld>
            <a:endParaRPr lang="tr-TR"/>
          </a:p>
        </p:txBody>
      </p:sp>
      <p:sp>
        <p:nvSpPr>
          <p:cNvPr id="6" name="Alt Bilgi Yer Tutucusu 5">
            <a:extLst>
              <a:ext uri="{FF2B5EF4-FFF2-40B4-BE49-F238E27FC236}">
                <a16:creationId xmlns:a16="http://schemas.microsoft.com/office/drawing/2014/main" id="{7AB604E4-3F9D-193B-D851-B550DDE32AE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DC7D8D6-5EE3-5C0B-A7D9-EEA61DA3CA66}"/>
              </a:ext>
            </a:extLst>
          </p:cNvPr>
          <p:cNvSpPr>
            <a:spLocks noGrp="1"/>
          </p:cNvSpPr>
          <p:nvPr>
            <p:ph type="sldNum" sz="quarter" idx="12"/>
          </p:nvPr>
        </p:nvSpPr>
        <p:spPr/>
        <p:txBody>
          <a:bodyPr/>
          <a:lstStyle/>
          <a:p>
            <a:fld id="{C05808BF-67D1-4325-BBB6-A2D6505E2E57}" type="slidenum">
              <a:rPr lang="tr-TR" smtClean="0"/>
              <a:t>‹#›</a:t>
            </a:fld>
            <a:endParaRPr lang="tr-TR"/>
          </a:p>
        </p:txBody>
      </p:sp>
    </p:spTree>
    <p:extLst>
      <p:ext uri="{BB962C8B-B14F-4D97-AF65-F5344CB8AC3E}">
        <p14:creationId xmlns:p14="http://schemas.microsoft.com/office/powerpoint/2010/main" val="101137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669" r:id="rId16"/>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fi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483568" y="4920032"/>
            <a:ext cx="10347648" cy="1152050"/>
          </a:xfrm>
        </p:spPr>
        <p:txBody>
          <a:bodyPr/>
          <a:lstStyle/>
          <a:p>
            <a:r>
              <a:rPr lang="en-US" b="0" i="0" dirty="0">
                <a:solidFill>
                  <a:srgbClr val="202124"/>
                </a:solidFill>
                <a:effectLst/>
                <a:latin typeface="Google Sans"/>
              </a:rPr>
              <a:t>Dedicated short-range communications</a:t>
            </a:r>
            <a:br>
              <a:rPr lang="en-US" b="0" i="0" dirty="0">
                <a:solidFill>
                  <a:srgbClr val="202124"/>
                </a:solidFill>
                <a:effectLst/>
                <a:latin typeface="Google Sans"/>
              </a:rPr>
            </a:br>
            <a:r>
              <a:rPr lang="en-US" b="0" i="0" dirty="0">
                <a:solidFill>
                  <a:srgbClr val="202124"/>
                </a:solidFill>
                <a:effectLst/>
                <a:latin typeface="Google Sans"/>
              </a:rPr>
              <a:t>				   (DSRC)</a:t>
            </a: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8" name="Resim 1" descr="harita içeren bir resim&#10;&#10;Açıklama otomatik olarak oluşturuldu">
            <a:extLst>
              <a:ext uri="{FF2B5EF4-FFF2-40B4-BE49-F238E27FC236}">
                <a16:creationId xmlns:a16="http://schemas.microsoft.com/office/drawing/2014/main" id="{43A53F10-2F28-9935-E8BC-9BF80235F274}"/>
              </a:ext>
            </a:extLst>
          </p:cNvPr>
          <p:cNvPicPr>
            <a:picLocks noGrp="1" noChangeAspect="1"/>
          </p:cNvPicPr>
          <p:nvPr>
            <p:ph type="chart" sz="quarter" idx="13"/>
          </p:nvPr>
        </p:nvPicPr>
        <p:blipFill>
          <a:blip r:embed="rId2">
            <a:extLst>
              <a:ext uri="{28A0092B-C50C-407E-A947-70E740481C1C}">
                <a14:useLocalDpi xmlns:a14="http://schemas.microsoft.com/office/drawing/2010/main" val="0"/>
              </a:ext>
            </a:extLst>
          </a:blip>
          <a:stretch>
            <a:fillRect/>
          </a:stretch>
        </p:blipFill>
        <p:spPr>
          <a:xfrm>
            <a:off x="1615504" y="1978091"/>
            <a:ext cx="8960992" cy="3352752"/>
          </a:xfrm>
          <a:prstGeom prst="rect">
            <a:avLst/>
          </a:prstGeom>
        </p:spPr>
      </p:pic>
    </p:spTree>
    <p:extLst>
      <p:ext uri="{BB962C8B-B14F-4D97-AF65-F5344CB8AC3E}">
        <p14:creationId xmlns:p14="http://schemas.microsoft.com/office/powerpoint/2010/main" val="159827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703812" y="444722"/>
            <a:ext cx="5111750" cy="1204912"/>
          </a:xfrm>
        </p:spPr>
        <p:txBody>
          <a:bodyPr/>
          <a:lstStyle/>
          <a:p>
            <a:r>
              <a:rPr lang="tr-TR" sz="2800" b="1" dirty="0" err="1">
                <a:solidFill>
                  <a:schemeClr val="tx1">
                    <a:lumMod val="75000"/>
                    <a:lumOff val="25000"/>
                  </a:schemeClr>
                </a:solidFill>
                <a:latin typeface="Söhne"/>
              </a:rPr>
              <a:t>Problems</a:t>
            </a:r>
            <a:endParaRPr lang="en-US" b="1" dirty="0">
              <a:solidFill>
                <a:schemeClr val="tx1">
                  <a:lumMod val="75000"/>
                  <a:lumOff val="25000"/>
                </a:schemeClr>
              </a:solidFill>
              <a:latin typeface="Söhne"/>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7" name="İçerik Yer Tutucusu 2">
            <a:extLst>
              <a:ext uri="{FF2B5EF4-FFF2-40B4-BE49-F238E27FC236}">
                <a16:creationId xmlns:a16="http://schemas.microsoft.com/office/drawing/2014/main" id="{E6E28153-0E97-6089-8845-CD7699D77771}"/>
              </a:ext>
            </a:extLst>
          </p:cNvPr>
          <p:cNvSpPr>
            <a:spLocks noGrp="1"/>
          </p:cNvSpPr>
          <p:nvPr/>
        </p:nvSpPr>
        <p:spPr>
          <a:xfrm>
            <a:off x="703812" y="2024010"/>
            <a:ext cx="10420739" cy="307916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900" dirty="0" err="1">
                <a:latin typeface="Söhne"/>
              </a:rPr>
              <a:t>Safety</a:t>
            </a:r>
            <a:endParaRPr lang="tr-TR" sz="1900" dirty="0">
              <a:latin typeface="Söhne"/>
            </a:endParaRPr>
          </a:p>
          <a:p>
            <a:pPr lvl="1"/>
            <a:r>
              <a:rPr lang="tr-TR" sz="1900" dirty="0">
                <a:latin typeface="Söhne"/>
              </a:rPr>
              <a:t>Car </a:t>
            </a:r>
            <a:r>
              <a:rPr lang="tr-TR" sz="1900" dirty="0" err="1">
                <a:latin typeface="Söhne"/>
              </a:rPr>
              <a:t>accidents</a:t>
            </a:r>
            <a:r>
              <a:rPr lang="tr-TR" sz="1900" dirty="0">
                <a:latin typeface="Söhne"/>
              </a:rPr>
              <a:t> </a:t>
            </a:r>
            <a:r>
              <a:rPr lang="tr-TR" sz="1900" dirty="0" err="1">
                <a:latin typeface="Söhne"/>
              </a:rPr>
              <a:t>cause</a:t>
            </a:r>
            <a:r>
              <a:rPr lang="tr-TR" sz="1900" dirty="0">
                <a:latin typeface="Söhne"/>
              </a:rPr>
              <a:t> </a:t>
            </a:r>
            <a:r>
              <a:rPr lang="tr-TR" sz="1900" dirty="0" err="1">
                <a:latin typeface="Söhne"/>
              </a:rPr>
              <a:t>to</a:t>
            </a:r>
            <a:r>
              <a:rPr lang="tr-TR" sz="1900" dirty="0">
                <a:latin typeface="Söhne"/>
              </a:rPr>
              <a:t>:</a:t>
            </a:r>
          </a:p>
          <a:p>
            <a:pPr lvl="1"/>
            <a:r>
              <a:rPr lang="tr-TR" sz="1900" dirty="0">
                <a:latin typeface="Söhne"/>
              </a:rPr>
              <a:t>20 - 50 </a:t>
            </a:r>
            <a:r>
              <a:rPr lang="tr-TR" sz="1900" dirty="0" err="1">
                <a:latin typeface="Söhne"/>
              </a:rPr>
              <a:t>Million</a:t>
            </a:r>
            <a:r>
              <a:rPr lang="tr-TR" sz="1900" dirty="0">
                <a:latin typeface="Söhne"/>
              </a:rPr>
              <a:t> </a:t>
            </a:r>
            <a:r>
              <a:rPr lang="tr-TR" sz="1900" dirty="0" err="1">
                <a:latin typeface="Söhne"/>
              </a:rPr>
              <a:t>injuries</a:t>
            </a:r>
            <a:r>
              <a:rPr lang="tr-TR" sz="1900" dirty="0">
                <a:latin typeface="Söhne"/>
              </a:rPr>
              <a:t>,</a:t>
            </a:r>
          </a:p>
          <a:p>
            <a:pPr lvl="1"/>
            <a:r>
              <a:rPr lang="tr-TR" sz="1900" dirty="0">
                <a:latin typeface="Söhne"/>
              </a:rPr>
              <a:t>1.2 </a:t>
            </a:r>
            <a:r>
              <a:rPr lang="tr-TR" sz="1900" dirty="0" err="1">
                <a:latin typeface="Söhne"/>
              </a:rPr>
              <a:t>Million</a:t>
            </a:r>
            <a:r>
              <a:rPr lang="tr-TR" sz="1900" dirty="0">
                <a:latin typeface="Söhne"/>
              </a:rPr>
              <a:t> </a:t>
            </a:r>
            <a:r>
              <a:rPr lang="tr-TR" sz="1900" dirty="0" err="1">
                <a:latin typeface="Söhne"/>
              </a:rPr>
              <a:t>deaths</a:t>
            </a:r>
            <a:r>
              <a:rPr lang="tr-TR" sz="1900" dirty="0">
                <a:latin typeface="Söhne"/>
              </a:rPr>
              <a:t> </a:t>
            </a:r>
            <a:r>
              <a:rPr lang="tr-TR" sz="1900" dirty="0" err="1">
                <a:latin typeface="Söhne"/>
              </a:rPr>
              <a:t>every</a:t>
            </a:r>
            <a:r>
              <a:rPr lang="tr-TR" sz="1900" dirty="0">
                <a:latin typeface="Söhne"/>
              </a:rPr>
              <a:t> </a:t>
            </a:r>
            <a:r>
              <a:rPr lang="tr-TR" sz="1900" dirty="0" err="1">
                <a:latin typeface="Söhne"/>
              </a:rPr>
              <a:t>year</a:t>
            </a:r>
            <a:r>
              <a:rPr lang="tr-TR" sz="1900" dirty="0">
                <a:latin typeface="Söhne"/>
              </a:rPr>
              <a:t> </a:t>
            </a:r>
            <a:r>
              <a:rPr lang="tr-TR" sz="1900" dirty="0" err="1">
                <a:latin typeface="Söhne"/>
              </a:rPr>
              <a:t>all</a:t>
            </a:r>
            <a:r>
              <a:rPr lang="tr-TR" sz="1900" dirty="0">
                <a:latin typeface="Söhne"/>
              </a:rPr>
              <a:t> </a:t>
            </a:r>
            <a:r>
              <a:rPr lang="tr-TR" sz="1900" dirty="0" err="1">
                <a:latin typeface="Söhne"/>
              </a:rPr>
              <a:t>around</a:t>
            </a:r>
            <a:r>
              <a:rPr lang="tr-TR" sz="1900" dirty="0">
                <a:latin typeface="Söhne"/>
              </a:rPr>
              <a:t> </a:t>
            </a:r>
            <a:r>
              <a:rPr lang="tr-TR" sz="1900" dirty="0" err="1">
                <a:latin typeface="Söhne"/>
              </a:rPr>
              <a:t>the</a:t>
            </a:r>
            <a:r>
              <a:rPr lang="tr-TR" sz="1900" dirty="0">
                <a:latin typeface="Söhne"/>
              </a:rPr>
              <a:t> World.</a:t>
            </a:r>
          </a:p>
          <a:p>
            <a:pPr lvl="1"/>
            <a:endParaRPr lang="tr-TR" sz="1900" dirty="0">
              <a:latin typeface="Söhne"/>
            </a:endParaRPr>
          </a:p>
          <a:p>
            <a:r>
              <a:rPr lang="tr-TR" sz="1900" dirty="0" err="1">
                <a:latin typeface="Söhne"/>
              </a:rPr>
              <a:t>Mobility</a:t>
            </a:r>
            <a:endParaRPr lang="tr-TR" sz="1900" dirty="0">
              <a:latin typeface="Söhne"/>
            </a:endParaRPr>
          </a:p>
          <a:p>
            <a:pPr lvl="1"/>
            <a:r>
              <a:rPr lang="tr-TR" sz="1900" dirty="0">
                <a:latin typeface="Söhne"/>
              </a:rPr>
              <a:t>As a </a:t>
            </a:r>
            <a:r>
              <a:rPr lang="tr-TR" sz="1900" dirty="0" err="1">
                <a:latin typeface="Söhne"/>
              </a:rPr>
              <a:t>result</a:t>
            </a:r>
            <a:r>
              <a:rPr lang="tr-TR" sz="1900" dirty="0">
                <a:latin typeface="Söhne"/>
              </a:rPr>
              <a:t> of </a:t>
            </a:r>
            <a:r>
              <a:rPr lang="tr-TR" sz="1900" dirty="0" err="1">
                <a:latin typeface="Söhne"/>
              </a:rPr>
              <a:t>traffic</a:t>
            </a:r>
            <a:r>
              <a:rPr lang="tr-TR" sz="1900" dirty="0">
                <a:latin typeface="Söhne"/>
              </a:rPr>
              <a:t>, </a:t>
            </a:r>
            <a:r>
              <a:rPr lang="tr-TR" sz="1900" dirty="0" err="1">
                <a:latin typeface="Söhne"/>
              </a:rPr>
              <a:t>there</a:t>
            </a:r>
            <a:r>
              <a:rPr lang="tr-TR" sz="1900" dirty="0">
                <a:latin typeface="Söhne"/>
              </a:rPr>
              <a:t> is a </a:t>
            </a:r>
            <a:r>
              <a:rPr lang="tr-TR" sz="1900" dirty="0" err="1">
                <a:latin typeface="Söhne"/>
              </a:rPr>
              <a:t>huge</a:t>
            </a:r>
            <a:r>
              <a:rPr lang="tr-TR" sz="1900" dirty="0">
                <a:latin typeface="Söhne"/>
              </a:rPr>
              <a:t> </a:t>
            </a:r>
            <a:r>
              <a:rPr lang="tr-TR" sz="1900" dirty="0" err="1">
                <a:latin typeface="Söhne"/>
              </a:rPr>
              <a:t>wasted</a:t>
            </a:r>
            <a:r>
              <a:rPr lang="tr-TR" sz="1900" dirty="0">
                <a:latin typeface="Söhne"/>
              </a:rPr>
              <a:t> time </a:t>
            </a:r>
            <a:r>
              <a:rPr lang="tr-TR" sz="1900" dirty="0" err="1">
                <a:latin typeface="Söhne"/>
              </a:rPr>
              <a:t>for</a:t>
            </a:r>
            <a:r>
              <a:rPr lang="tr-TR" sz="1900" dirty="0">
                <a:latin typeface="Söhne"/>
              </a:rPr>
              <a:t> </a:t>
            </a:r>
            <a:r>
              <a:rPr lang="tr-TR" sz="1900" dirty="0" err="1">
                <a:latin typeface="Söhne"/>
              </a:rPr>
              <a:t>almost</a:t>
            </a:r>
            <a:r>
              <a:rPr lang="tr-TR" sz="1900" dirty="0">
                <a:latin typeface="Söhne"/>
              </a:rPr>
              <a:t> </a:t>
            </a:r>
            <a:r>
              <a:rPr lang="tr-TR" sz="1900" dirty="0" err="1">
                <a:latin typeface="Söhne"/>
              </a:rPr>
              <a:t>every</a:t>
            </a:r>
            <a:r>
              <a:rPr lang="tr-TR" sz="1900" dirty="0">
                <a:latin typeface="Söhne"/>
              </a:rPr>
              <a:t> </a:t>
            </a:r>
            <a:r>
              <a:rPr lang="tr-TR" sz="1900" dirty="0" err="1">
                <a:latin typeface="Söhne"/>
              </a:rPr>
              <a:t>person</a:t>
            </a:r>
            <a:r>
              <a:rPr lang="tr-TR" sz="1900" dirty="0">
                <a:latin typeface="Söhne"/>
              </a:rPr>
              <a:t> on </a:t>
            </a:r>
            <a:r>
              <a:rPr lang="tr-TR" sz="1900" dirty="0" err="1">
                <a:latin typeface="Söhne"/>
              </a:rPr>
              <a:t>the</a:t>
            </a:r>
            <a:r>
              <a:rPr lang="tr-TR" sz="1900" dirty="0">
                <a:latin typeface="Söhne"/>
              </a:rPr>
              <a:t> World. </a:t>
            </a:r>
          </a:p>
          <a:p>
            <a:r>
              <a:rPr lang="tr-TR" sz="1900" dirty="0" err="1">
                <a:latin typeface="Söhne"/>
              </a:rPr>
              <a:t>Cost</a:t>
            </a:r>
            <a:endParaRPr lang="tr-TR" sz="1900" dirty="0">
              <a:latin typeface="Söhne"/>
            </a:endParaRPr>
          </a:p>
          <a:p>
            <a:pPr lvl="1"/>
            <a:r>
              <a:rPr lang="tr-TR" sz="1900" dirty="0">
                <a:latin typeface="Söhne"/>
              </a:rPr>
              <a:t>Car </a:t>
            </a:r>
            <a:r>
              <a:rPr lang="tr-TR" sz="1900" dirty="0" err="1">
                <a:latin typeface="Söhne"/>
              </a:rPr>
              <a:t>accident</a:t>
            </a:r>
            <a:r>
              <a:rPr lang="tr-TR" sz="1900" dirty="0">
                <a:latin typeface="Söhne"/>
              </a:rPr>
              <a:t> </a:t>
            </a:r>
            <a:r>
              <a:rPr lang="tr-TR" sz="1900" dirty="0" err="1">
                <a:latin typeface="Söhne"/>
              </a:rPr>
              <a:t>cost</a:t>
            </a:r>
            <a:r>
              <a:rPr lang="tr-TR" sz="1900" dirty="0">
                <a:latin typeface="Söhne"/>
              </a:rPr>
              <a:t> </a:t>
            </a:r>
            <a:r>
              <a:rPr lang="tr-TR" sz="1900" dirty="0" err="1">
                <a:latin typeface="Söhne"/>
              </a:rPr>
              <a:t>to</a:t>
            </a:r>
            <a:r>
              <a:rPr lang="tr-TR" sz="1900" dirty="0">
                <a:latin typeface="Söhne"/>
              </a:rPr>
              <a:t> 518 </a:t>
            </a:r>
            <a:r>
              <a:rPr lang="tr-TR" sz="1900" dirty="0" err="1">
                <a:latin typeface="Söhne"/>
              </a:rPr>
              <a:t>Billion</a:t>
            </a:r>
            <a:r>
              <a:rPr lang="tr-TR" sz="1900" dirty="0">
                <a:latin typeface="Söhne"/>
              </a:rPr>
              <a:t> Dolar </a:t>
            </a:r>
            <a:r>
              <a:rPr lang="tr-TR" sz="1900" dirty="0" err="1">
                <a:latin typeface="Söhne"/>
              </a:rPr>
              <a:t>every</a:t>
            </a:r>
            <a:r>
              <a:rPr lang="tr-TR" sz="1900" dirty="0">
                <a:latin typeface="Söhne"/>
              </a:rPr>
              <a:t> </a:t>
            </a:r>
            <a:r>
              <a:rPr lang="tr-TR" sz="1900" dirty="0" err="1">
                <a:latin typeface="Söhne"/>
              </a:rPr>
              <a:t>year</a:t>
            </a:r>
            <a:r>
              <a:rPr lang="en-US" sz="1900" dirty="0">
                <a:latin typeface="Söhne"/>
              </a:rPr>
              <a:t>.</a:t>
            </a:r>
            <a:endParaRPr lang="tr-TR" sz="1900" dirty="0">
              <a:latin typeface="Söhne"/>
            </a:endParaRPr>
          </a:p>
          <a:p>
            <a:r>
              <a:rPr lang="tr-TR" sz="1900" dirty="0" err="1">
                <a:latin typeface="Söhne"/>
              </a:rPr>
              <a:t>Enviroment</a:t>
            </a:r>
            <a:endParaRPr lang="tr-TR" sz="1900" dirty="0">
              <a:latin typeface="Söhne"/>
            </a:endParaRPr>
          </a:p>
          <a:p>
            <a:pPr lvl="1"/>
            <a:r>
              <a:rPr lang="tr-TR" sz="1900" dirty="0">
                <a:latin typeface="Söhne"/>
              </a:rPr>
              <a:t>3 </a:t>
            </a:r>
            <a:r>
              <a:rPr lang="tr-TR" sz="1900" dirty="0" err="1">
                <a:latin typeface="Söhne"/>
              </a:rPr>
              <a:t>Billion</a:t>
            </a:r>
            <a:r>
              <a:rPr lang="tr-TR" sz="1900" dirty="0">
                <a:latin typeface="Söhne"/>
              </a:rPr>
              <a:t> </a:t>
            </a:r>
            <a:r>
              <a:rPr lang="tr-TR" sz="1900" dirty="0" err="1">
                <a:latin typeface="Söhne"/>
              </a:rPr>
              <a:t>gallons</a:t>
            </a:r>
            <a:r>
              <a:rPr lang="tr-TR" sz="1900" dirty="0">
                <a:latin typeface="Söhne"/>
              </a:rPr>
              <a:t> of </a:t>
            </a:r>
            <a:r>
              <a:rPr lang="tr-TR" sz="1900" dirty="0" err="1">
                <a:latin typeface="Söhne"/>
              </a:rPr>
              <a:t>wasted</a:t>
            </a:r>
            <a:r>
              <a:rPr lang="tr-TR" sz="1900" dirty="0">
                <a:latin typeface="Söhne"/>
              </a:rPr>
              <a:t> </a:t>
            </a:r>
            <a:r>
              <a:rPr lang="tr-TR" sz="1900" dirty="0" err="1">
                <a:latin typeface="Söhne"/>
              </a:rPr>
              <a:t>fuel</a:t>
            </a:r>
            <a:r>
              <a:rPr lang="tr-TR" sz="1900" dirty="0">
                <a:latin typeface="Söhne"/>
              </a:rPr>
              <a:t>.</a:t>
            </a:r>
          </a:p>
          <a:p>
            <a:pPr lvl="1"/>
            <a:endParaRPr lang="tr-TR" sz="1400" dirty="0">
              <a:latin typeface="Söhne"/>
            </a:endParaRPr>
          </a:p>
          <a:p>
            <a:endParaRPr lang="tr-TR" sz="1400" dirty="0">
              <a:latin typeface="Söhne"/>
            </a:endParaRPr>
          </a:p>
          <a:p>
            <a:pPr marL="457200" lvl="1" indent="0">
              <a:buNone/>
            </a:pPr>
            <a:endParaRPr lang="tr-TR" sz="1400" dirty="0">
              <a:latin typeface="Söhne"/>
            </a:endParaRPr>
          </a:p>
          <a:p>
            <a:pPr marL="457200" lvl="1" indent="0">
              <a:buNone/>
            </a:pPr>
            <a:endParaRPr lang="tr-TR" sz="1400" dirty="0">
              <a:latin typeface="Söhne"/>
            </a:endParaRPr>
          </a:p>
        </p:txBody>
      </p:sp>
    </p:spTree>
    <p:extLst>
      <p:ext uri="{BB962C8B-B14F-4D97-AF65-F5344CB8AC3E}">
        <p14:creationId xmlns:p14="http://schemas.microsoft.com/office/powerpoint/2010/main" val="162049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3074" name="Picture 2">
            <a:extLst>
              <a:ext uri="{FF2B5EF4-FFF2-40B4-BE49-F238E27FC236}">
                <a16:creationId xmlns:a16="http://schemas.microsoft.com/office/drawing/2014/main" id="{CAD235A5-120B-33CA-EA89-AA3339A63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762" y="639762"/>
            <a:ext cx="5578475" cy="557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423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788984" y="2167501"/>
            <a:ext cx="6584302" cy="1715531"/>
          </a:xfrm>
        </p:spPr>
        <p:txBody>
          <a:bodyPr/>
          <a:lstStyle/>
          <a:p>
            <a:r>
              <a:rPr lang="tr-TR" b="1" dirty="0">
                <a:latin typeface="Söhne"/>
              </a:rPr>
              <a:t>DSRC</a:t>
            </a:r>
            <a:r>
              <a:rPr lang="en-US" b="1" dirty="0">
                <a:latin typeface="Söhne"/>
              </a:rPr>
              <a:t> standards</a:t>
            </a:r>
          </a:p>
        </p:txBody>
      </p:sp>
    </p:spTree>
    <p:extLst>
      <p:ext uri="{BB962C8B-B14F-4D97-AF65-F5344CB8AC3E}">
        <p14:creationId xmlns:p14="http://schemas.microsoft.com/office/powerpoint/2010/main" val="1541482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tablo içeren bir resim&#10;&#10;Açıklama otomatik olarak oluşturuldu">
            <a:extLst>
              <a:ext uri="{FF2B5EF4-FFF2-40B4-BE49-F238E27FC236}">
                <a16:creationId xmlns:a16="http://schemas.microsoft.com/office/drawing/2014/main" id="{F2247D94-0146-B250-CDB5-AE4938AAC4A6}"/>
              </a:ext>
            </a:extLst>
          </p:cNvPr>
          <p:cNvPicPr>
            <a:picLocks noChangeAspect="1"/>
          </p:cNvPicPr>
          <p:nvPr/>
        </p:nvPicPr>
        <p:blipFill>
          <a:blip r:embed="rId2"/>
          <a:stretch>
            <a:fillRect/>
          </a:stretch>
        </p:blipFill>
        <p:spPr>
          <a:xfrm>
            <a:off x="1435674" y="2299855"/>
            <a:ext cx="4415772" cy="3532617"/>
          </a:xfrm>
          <a:prstGeom prst="rect">
            <a:avLst/>
          </a:prstGeom>
          <a:noFill/>
        </p:spPr>
      </p:pic>
      <p:sp>
        <p:nvSpPr>
          <p:cNvPr id="3" name="Text Placeholder 2">
            <a:extLst>
              <a:ext uri="{FF2B5EF4-FFF2-40B4-BE49-F238E27FC236}">
                <a16:creationId xmlns:a16="http://schemas.microsoft.com/office/drawing/2014/main" id="{9D5232F9-FD00-464A-9F17-619C91AEF8F3}"/>
              </a:ext>
            </a:extLst>
          </p:cNvPr>
          <p:cNvSpPr>
            <a:spLocks noGrp="1"/>
          </p:cNvSpPr>
          <p:nvPr>
            <p:ph sz="quarter" idx="4"/>
          </p:nvPr>
        </p:nvSpPr>
        <p:spPr>
          <a:xfrm>
            <a:off x="7462491" y="2795191"/>
            <a:ext cx="3174643" cy="2725933"/>
          </a:xfrm>
        </p:spPr>
        <p:txBody>
          <a:bodyPr>
            <a:noAutofit/>
          </a:bodyPr>
          <a:lstStyle/>
          <a:p>
            <a:pPr>
              <a:lnSpc>
                <a:spcPct val="90000"/>
              </a:lnSpc>
            </a:pPr>
            <a:r>
              <a:rPr lang="tr-TR" sz="1800" dirty="0">
                <a:effectLst/>
                <a:latin typeface="Söhne"/>
              </a:rPr>
              <a:t>V2V-Interoperability </a:t>
            </a:r>
            <a:r>
              <a:rPr lang="tr-TR" sz="1800" dirty="0" err="1">
                <a:effectLst/>
                <a:latin typeface="Söhne"/>
              </a:rPr>
              <a:t>project</a:t>
            </a:r>
            <a:r>
              <a:rPr lang="tr-TR" sz="1800" dirty="0">
                <a:effectLst/>
                <a:latin typeface="Söhne"/>
              </a:rPr>
              <a:t> </a:t>
            </a:r>
            <a:r>
              <a:rPr lang="tr-TR" sz="1800" dirty="0" err="1">
                <a:effectLst/>
                <a:latin typeface="Söhne"/>
              </a:rPr>
              <a:t>focuses</a:t>
            </a:r>
            <a:r>
              <a:rPr lang="tr-TR" sz="1800" dirty="0">
                <a:effectLst/>
                <a:latin typeface="Söhne"/>
              </a:rPr>
              <a:t> on </a:t>
            </a:r>
            <a:r>
              <a:rPr lang="tr-TR" sz="1800" dirty="0" err="1">
                <a:effectLst/>
                <a:latin typeface="Söhne"/>
              </a:rPr>
              <a:t>whether</a:t>
            </a:r>
            <a:r>
              <a:rPr lang="tr-TR" sz="1800" dirty="0">
                <a:effectLst/>
                <a:latin typeface="Söhne"/>
              </a:rPr>
              <a:t> </a:t>
            </a:r>
            <a:r>
              <a:rPr lang="tr-TR" sz="1800" dirty="0" err="1">
                <a:effectLst/>
                <a:latin typeface="Söhne"/>
              </a:rPr>
              <a:t>the</a:t>
            </a:r>
            <a:r>
              <a:rPr lang="tr-TR" sz="1800" dirty="0">
                <a:effectLst/>
                <a:latin typeface="Söhne"/>
              </a:rPr>
              <a:t> </a:t>
            </a:r>
            <a:r>
              <a:rPr lang="tr-TR" sz="1800" dirty="0" err="1">
                <a:effectLst/>
                <a:latin typeface="Söhne"/>
              </a:rPr>
              <a:t>emerging</a:t>
            </a:r>
            <a:r>
              <a:rPr lang="tr-TR" sz="1800" dirty="0">
                <a:effectLst/>
                <a:latin typeface="Söhne"/>
              </a:rPr>
              <a:t> </a:t>
            </a:r>
            <a:r>
              <a:rPr lang="tr-TR" sz="1800" dirty="0" err="1">
                <a:effectLst/>
                <a:latin typeface="Söhne"/>
              </a:rPr>
              <a:t>standards</a:t>
            </a:r>
            <a:r>
              <a:rPr lang="tr-TR" sz="1800" dirty="0">
                <a:effectLst/>
                <a:latin typeface="Söhne"/>
              </a:rPr>
              <a:t> </a:t>
            </a:r>
            <a:r>
              <a:rPr lang="tr-TR" sz="1800" dirty="0" err="1">
                <a:effectLst/>
                <a:latin typeface="Söhne"/>
              </a:rPr>
              <a:t>are</a:t>
            </a:r>
            <a:r>
              <a:rPr lang="tr-TR" sz="1800" dirty="0">
                <a:latin typeface="Söhne"/>
              </a:rPr>
              <a:t>;</a:t>
            </a:r>
            <a:endParaRPr lang="tr-TR" sz="1800" dirty="0">
              <a:effectLst/>
              <a:latin typeface="Söhne"/>
            </a:endParaRPr>
          </a:p>
          <a:p>
            <a:pPr marL="285750" indent="-285750">
              <a:lnSpc>
                <a:spcPct val="90000"/>
              </a:lnSpc>
              <a:buFont typeface="Arial" panose="020B0604020202020204" pitchFamily="34" charset="0"/>
              <a:buChar char="•"/>
            </a:pPr>
            <a:r>
              <a:rPr lang="tr-TR" sz="1800" dirty="0" err="1">
                <a:latin typeface="Söhne"/>
              </a:rPr>
              <a:t>C</a:t>
            </a:r>
            <a:r>
              <a:rPr lang="tr-TR" sz="1800" dirty="0" err="1">
                <a:effectLst/>
                <a:latin typeface="Söhne"/>
              </a:rPr>
              <a:t>lear</a:t>
            </a:r>
            <a:r>
              <a:rPr lang="tr-TR" sz="1800" dirty="0">
                <a:effectLst/>
                <a:latin typeface="Söhne"/>
              </a:rPr>
              <a:t> </a:t>
            </a:r>
          </a:p>
          <a:p>
            <a:pPr marL="285750" indent="-285750">
              <a:lnSpc>
                <a:spcPct val="90000"/>
              </a:lnSpc>
              <a:buFont typeface="Arial" panose="020B0604020202020204" pitchFamily="34" charset="0"/>
              <a:buChar char="•"/>
            </a:pPr>
            <a:r>
              <a:rPr lang="tr-TR" sz="1800" dirty="0" err="1">
                <a:latin typeface="Söhne"/>
              </a:rPr>
              <a:t>C</a:t>
            </a:r>
            <a:r>
              <a:rPr lang="tr-TR" sz="1800" dirty="0" err="1">
                <a:effectLst/>
                <a:latin typeface="Söhne"/>
              </a:rPr>
              <a:t>omprehensive</a:t>
            </a:r>
            <a:r>
              <a:rPr lang="tr-TR" sz="1800" dirty="0">
                <a:effectLst/>
                <a:latin typeface="Söhne"/>
              </a:rPr>
              <a:t> </a:t>
            </a:r>
          </a:p>
          <a:p>
            <a:pPr>
              <a:lnSpc>
                <a:spcPct val="90000"/>
              </a:lnSpc>
            </a:pPr>
            <a:r>
              <a:rPr lang="tr-TR" sz="1800" dirty="0" err="1">
                <a:effectLst/>
                <a:latin typeface="Söhne"/>
              </a:rPr>
              <a:t>enough</a:t>
            </a:r>
            <a:r>
              <a:rPr lang="tr-TR" sz="1800" dirty="0">
                <a:effectLst/>
                <a:latin typeface="Söhne"/>
              </a:rPr>
              <a:t> </a:t>
            </a:r>
            <a:r>
              <a:rPr lang="tr-TR" sz="1800" dirty="0" err="1">
                <a:effectLst/>
                <a:latin typeface="Söhne"/>
              </a:rPr>
              <a:t>so</a:t>
            </a:r>
            <a:r>
              <a:rPr lang="tr-TR" sz="1800" dirty="0">
                <a:effectLst/>
                <a:latin typeface="Söhne"/>
              </a:rPr>
              <a:t> </a:t>
            </a:r>
            <a:r>
              <a:rPr lang="tr-TR" sz="1800" dirty="0" err="1">
                <a:effectLst/>
                <a:latin typeface="Söhne"/>
              </a:rPr>
              <a:t>that</a:t>
            </a:r>
            <a:r>
              <a:rPr lang="tr-TR" sz="1800" dirty="0">
                <a:effectLst/>
                <a:latin typeface="Söhne"/>
              </a:rPr>
              <a:t> </a:t>
            </a:r>
            <a:r>
              <a:rPr lang="tr-TR" sz="1800" dirty="0" err="1">
                <a:effectLst/>
                <a:latin typeface="Söhne"/>
              </a:rPr>
              <a:t>independent</a:t>
            </a:r>
            <a:r>
              <a:rPr lang="tr-TR" sz="1800" dirty="0">
                <a:effectLst/>
                <a:latin typeface="Söhne"/>
              </a:rPr>
              <a:t> </a:t>
            </a:r>
            <a:r>
              <a:rPr lang="tr-TR" sz="1800" dirty="0" err="1">
                <a:effectLst/>
                <a:latin typeface="Söhne"/>
              </a:rPr>
              <a:t>implementations</a:t>
            </a:r>
            <a:r>
              <a:rPr lang="tr-TR" sz="1800" dirty="0">
                <a:effectLst/>
                <a:latin typeface="Söhne"/>
              </a:rPr>
              <a:t> </a:t>
            </a:r>
            <a:r>
              <a:rPr lang="tr-TR" sz="1800" dirty="0" err="1">
                <a:effectLst/>
                <a:latin typeface="Söhne"/>
              </a:rPr>
              <a:t>will</a:t>
            </a:r>
            <a:r>
              <a:rPr lang="tr-TR" sz="1800" dirty="0">
                <a:effectLst/>
                <a:latin typeface="Söhne"/>
              </a:rPr>
              <a:t> be </a:t>
            </a:r>
            <a:r>
              <a:rPr lang="tr-TR" sz="1800" dirty="0" err="1">
                <a:effectLst/>
                <a:latin typeface="Söhne"/>
              </a:rPr>
              <a:t>able</a:t>
            </a:r>
            <a:r>
              <a:rPr lang="tr-TR" sz="1800" dirty="0">
                <a:effectLst/>
                <a:latin typeface="Söhne"/>
              </a:rPr>
              <a:t> </a:t>
            </a:r>
            <a:r>
              <a:rPr lang="tr-TR" sz="1800" dirty="0" err="1">
                <a:effectLst/>
                <a:latin typeface="Söhne"/>
              </a:rPr>
              <a:t>to</a:t>
            </a:r>
            <a:r>
              <a:rPr lang="tr-TR" sz="1800" dirty="0">
                <a:effectLst/>
                <a:latin typeface="Söhne"/>
              </a:rPr>
              <a:t> </a:t>
            </a:r>
            <a:r>
              <a:rPr lang="tr-TR" sz="1800" dirty="0" err="1">
                <a:effectLst/>
                <a:latin typeface="Söhne"/>
              </a:rPr>
              <a:t>communicate</a:t>
            </a:r>
            <a:r>
              <a:rPr lang="tr-TR" sz="1800" dirty="0">
                <a:effectLst/>
                <a:latin typeface="Söhne"/>
              </a:rPr>
              <a:t>. </a:t>
            </a:r>
            <a:endParaRPr lang="en-US" sz="1800" dirty="0">
              <a:latin typeface="Söhne"/>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14</a:t>
            </a:fld>
            <a:endParaRPr lang="en-US"/>
          </a:p>
        </p:txBody>
      </p:sp>
    </p:spTree>
    <p:extLst>
      <p:ext uri="{BB962C8B-B14F-4D97-AF65-F5344CB8AC3E}">
        <p14:creationId xmlns:p14="http://schemas.microsoft.com/office/powerpoint/2010/main" val="301059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FAA6A78-E37B-6678-9EB8-B870CF277C7D}"/>
              </a:ext>
            </a:extLst>
          </p:cNvPr>
          <p:cNvSpPr>
            <a:spLocks noGrp="1"/>
          </p:cNvSpPr>
          <p:nvPr>
            <p:ph type="title"/>
          </p:nvPr>
        </p:nvSpPr>
        <p:spPr>
          <a:xfrm>
            <a:off x="2933700" y="892177"/>
            <a:ext cx="8421688" cy="1325563"/>
          </a:xfrm>
        </p:spPr>
        <p:txBody>
          <a:bodyPr anchor="ctr">
            <a:normAutofit/>
          </a:bodyPr>
          <a:lstStyle/>
          <a:p>
            <a:r>
              <a:rPr lang="tr-TR" b="1" dirty="0">
                <a:solidFill>
                  <a:schemeClr val="tx1">
                    <a:lumMod val="75000"/>
                    <a:lumOff val="25000"/>
                  </a:schemeClr>
                </a:solidFill>
                <a:latin typeface="Söhne"/>
              </a:rPr>
              <a:t>DSRC STANDARTS </a:t>
            </a:r>
            <a:endParaRPr lang="en-US" b="1" dirty="0">
              <a:solidFill>
                <a:schemeClr val="tx1">
                  <a:lumMod val="75000"/>
                  <a:lumOff val="25000"/>
                </a:schemeClr>
              </a:solidFill>
              <a:latin typeface="Söhne"/>
            </a:endParaRPr>
          </a:p>
        </p:txBody>
      </p:sp>
      <p:pic>
        <p:nvPicPr>
          <p:cNvPr id="12" name="Resim 11">
            <a:extLst>
              <a:ext uri="{FF2B5EF4-FFF2-40B4-BE49-F238E27FC236}">
                <a16:creationId xmlns:a16="http://schemas.microsoft.com/office/drawing/2014/main" id="{23B7B8F3-8791-7185-CD31-AB58A09769D9}"/>
              </a:ext>
            </a:extLst>
          </p:cNvPr>
          <p:cNvPicPr>
            <a:picLocks noChangeAspect="1"/>
          </p:cNvPicPr>
          <p:nvPr/>
        </p:nvPicPr>
        <p:blipFill>
          <a:blip r:embed="rId2"/>
          <a:stretch>
            <a:fillRect/>
          </a:stretch>
        </p:blipFill>
        <p:spPr>
          <a:xfrm>
            <a:off x="2061733" y="2285103"/>
            <a:ext cx="4304601" cy="3357590"/>
          </a:xfrm>
          <a:prstGeom prst="rect">
            <a:avLst/>
          </a:prstGeom>
          <a:noFill/>
        </p:spPr>
      </p:pic>
      <p:sp>
        <p:nvSpPr>
          <p:cNvPr id="22" name="Content Placeholder 5">
            <a:extLst>
              <a:ext uri="{FF2B5EF4-FFF2-40B4-BE49-F238E27FC236}">
                <a16:creationId xmlns:a16="http://schemas.microsoft.com/office/drawing/2014/main" id="{77020428-D23F-2819-E687-BA773EAE8A17}"/>
              </a:ext>
            </a:extLst>
          </p:cNvPr>
          <p:cNvSpPr>
            <a:spLocks noGrp="1"/>
          </p:cNvSpPr>
          <p:nvPr>
            <p:ph sz="quarter" idx="4"/>
          </p:nvPr>
        </p:nvSpPr>
        <p:spPr>
          <a:xfrm>
            <a:off x="7280777" y="3027873"/>
            <a:ext cx="3943627" cy="2502676"/>
          </a:xfrm>
        </p:spPr>
        <p:txBody>
          <a:bodyPr>
            <a:normAutofit/>
          </a:bodyPr>
          <a:lstStyle/>
          <a:p>
            <a:pPr marL="285750" indent="-285750">
              <a:lnSpc>
                <a:spcPct val="107000"/>
              </a:lnSpc>
              <a:spcAft>
                <a:spcPts val="800"/>
              </a:spcAft>
              <a:buFont typeface="Arial" panose="020B0604020202020204" pitchFamily="34" charset="0"/>
              <a:buChar char="•"/>
            </a:pPr>
            <a:r>
              <a:rPr lang="tr-TR" sz="1600" dirty="0">
                <a:effectLst/>
                <a:latin typeface="Söhne"/>
                <a:ea typeface="Calibri" panose="020F0502020204030204" pitchFamily="34" charset="0"/>
                <a:cs typeface="Times New Roman" panose="02020603050405020304" pitchFamily="18" charset="0"/>
              </a:rPr>
              <a:t>1609.4 -&gt; Channel </a:t>
            </a:r>
            <a:r>
              <a:rPr lang="tr-TR" sz="1600" dirty="0" err="1">
                <a:effectLst/>
                <a:latin typeface="Söhne"/>
                <a:ea typeface="Calibri" panose="020F0502020204030204" pitchFamily="34" charset="0"/>
                <a:cs typeface="Times New Roman" panose="02020603050405020304" pitchFamily="18" charset="0"/>
              </a:rPr>
              <a:t>Switching</a:t>
            </a:r>
            <a:r>
              <a:rPr lang="tr-TR" sz="1600" dirty="0">
                <a:effectLst/>
                <a:latin typeface="Söhne"/>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tr-TR" sz="1600" dirty="0">
                <a:solidFill>
                  <a:srgbClr val="333333"/>
                </a:solidFill>
                <a:effectLst/>
                <a:latin typeface="Söhne"/>
                <a:ea typeface="Calibri" panose="020F0502020204030204" pitchFamily="34" charset="0"/>
                <a:cs typeface="Times New Roman" panose="02020603050405020304" pitchFamily="18" charset="0"/>
              </a:rPr>
              <a:t>1609.2 -&gt; Security Services. </a:t>
            </a:r>
            <a:endParaRPr lang="tr-TR" sz="1600" dirty="0">
              <a:effectLst/>
              <a:latin typeface="Söhne"/>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tr-TR" sz="1600" dirty="0">
                <a:solidFill>
                  <a:srgbClr val="333333"/>
                </a:solidFill>
                <a:effectLst/>
                <a:latin typeface="Söhne"/>
                <a:ea typeface="Calibri" panose="020F0502020204030204" pitchFamily="34" charset="0"/>
                <a:cs typeface="Times New Roman" panose="02020603050405020304" pitchFamily="18" charset="0"/>
              </a:rPr>
              <a:t>User Datagram Protocol (UDP) </a:t>
            </a:r>
          </a:p>
          <a:p>
            <a:pPr marL="285750" indent="-285750">
              <a:lnSpc>
                <a:spcPct val="107000"/>
              </a:lnSpc>
              <a:spcAft>
                <a:spcPts val="800"/>
              </a:spcAft>
              <a:buFont typeface="Arial" panose="020B0604020202020204" pitchFamily="34" charset="0"/>
              <a:buChar char="•"/>
            </a:pPr>
            <a:r>
              <a:rPr lang="tr-TR" sz="1600" dirty="0" err="1">
                <a:solidFill>
                  <a:srgbClr val="333333"/>
                </a:solidFill>
                <a:effectLst/>
                <a:latin typeface="Söhne"/>
                <a:ea typeface="Calibri" panose="020F0502020204030204" pitchFamily="34" charset="0"/>
                <a:cs typeface="Times New Roman" panose="02020603050405020304" pitchFamily="18" charset="0"/>
              </a:rPr>
              <a:t>Transmission</a:t>
            </a:r>
            <a:r>
              <a:rPr lang="tr-TR" sz="1600" dirty="0">
                <a:solidFill>
                  <a:srgbClr val="333333"/>
                </a:solidFill>
                <a:effectLst/>
                <a:latin typeface="Söhne"/>
                <a:ea typeface="Calibri" panose="020F0502020204030204" pitchFamily="34" charset="0"/>
                <a:cs typeface="Times New Roman" panose="02020603050405020304" pitchFamily="18" charset="0"/>
              </a:rPr>
              <a:t> Control Protocol (TCP). </a:t>
            </a:r>
          </a:p>
          <a:p>
            <a:pPr marL="285750" indent="-285750">
              <a:lnSpc>
                <a:spcPct val="107000"/>
              </a:lnSpc>
              <a:spcAft>
                <a:spcPts val="800"/>
              </a:spcAft>
              <a:buFont typeface="Arial" panose="020B0604020202020204" pitchFamily="34" charset="0"/>
              <a:buChar char="•"/>
            </a:pPr>
            <a:r>
              <a:rPr lang="tr-TR" sz="1600" dirty="0">
                <a:solidFill>
                  <a:srgbClr val="333333"/>
                </a:solidFill>
                <a:effectLst/>
                <a:latin typeface="Söhne"/>
                <a:ea typeface="Calibri" panose="020F0502020204030204" pitchFamily="34" charset="0"/>
                <a:cs typeface="Times New Roman" panose="02020603050405020304" pitchFamily="18" charset="0"/>
              </a:rPr>
              <a:t>Internet Protocol </a:t>
            </a:r>
            <a:r>
              <a:rPr lang="tr-TR" sz="1600" dirty="0" err="1">
                <a:solidFill>
                  <a:srgbClr val="333333"/>
                </a:solidFill>
                <a:effectLst/>
                <a:latin typeface="Söhne"/>
                <a:ea typeface="Calibri" panose="020F0502020204030204" pitchFamily="34" charset="0"/>
                <a:cs typeface="Times New Roman" panose="02020603050405020304" pitchFamily="18" charset="0"/>
              </a:rPr>
              <a:t>version</a:t>
            </a:r>
            <a:r>
              <a:rPr lang="tr-TR" sz="1600" dirty="0">
                <a:solidFill>
                  <a:srgbClr val="333333"/>
                </a:solidFill>
                <a:effectLst/>
                <a:latin typeface="Söhne"/>
                <a:ea typeface="Calibri" panose="020F0502020204030204" pitchFamily="34" charset="0"/>
                <a:cs typeface="Times New Roman" panose="02020603050405020304" pitchFamily="18" charset="0"/>
              </a:rPr>
              <a:t> 6 (IPv6) </a:t>
            </a:r>
            <a:endParaRPr lang="tr-TR" sz="1600" dirty="0">
              <a:effectLst/>
              <a:latin typeface="Söhne"/>
              <a:ea typeface="Calibri" panose="020F0502020204030204" pitchFamily="34" charset="0"/>
              <a:cs typeface="Times New Roman" panose="02020603050405020304" pitchFamily="18" charset="0"/>
            </a:endParaRPr>
          </a:p>
          <a:p>
            <a:pPr>
              <a:lnSpc>
                <a:spcPct val="107000"/>
              </a:lnSpc>
              <a:spcAft>
                <a:spcPts val="800"/>
              </a:spcAft>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15</a:t>
            </a:fld>
            <a:endParaRPr lang="en-US"/>
          </a:p>
        </p:txBody>
      </p:sp>
    </p:spTree>
    <p:extLst>
      <p:ext uri="{BB962C8B-B14F-4D97-AF65-F5344CB8AC3E}">
        <p14:creationId xmlns:p14="http://schemas.microsoft.com/office/powerpoint/2010/main" val="3868651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788984" y="2167501"/>
            <a:ext cx="6584302" cy="1715531"/>
          </a:xfrm>
        </p:spPr>
        <p:txBody>
          <a:bodyPr/>
          <a:lstStyle/>
          <a:p>
            <a:r>
              <a:rPr lang="en-US" b="1" dirty="0"/>
              <a:t>Physical layer standards</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b="1" i="0" dirty="0">
                <a:solidFill>
                  <a:srgbClr val="374151"/>
                </a:solidFill>
                <a:effectLst/>
                <a:latin typeface="Söhne"/>
              </a:rPr>
              <a:t>RF signals</a:t>
            </a:r>
            <a:endParaRPr lang="en-US" b="1"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rmAutofit/>
          </a:bodyPr>
          <a:lstStyle/>
          <a:p>
            <a:r>
              <a:rPr lang="en-US" sz="1800" b="0" i="0" dirty="0">
                <a:solidFill>
                  <a:srgbClr val="374151"/>
                </a:solidFill>
                <a:effectLst/>
                <a:latin typeface="Söhne"/>
              </a:rPr>
              <a:t>The physical layer standards for DSRC specify the characteristics of the RF signals that are used for transmission and reception. These characteristics include the frequency, bandwidth, power, and modulation schemes</a:t>
            </a:r>
            <a:r>
              <a:rPr lang="en-US" sz="1600" b="0" i="0" dirty="0">
                <a:solidFill>
                  <a:srgbClr val="374151"/>
                </a:solidFill>
                <a:effectLst/>
                <a:latin typeface="Söhne"/>
              </a:rPr>
              <a:t>.</a:t>
            </a:r>
            <a:endParaRPr lang="en-US" sz="16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427226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9A5B68-742F-A81A-E003-8780F206FE07}"/>
              </a:ext>
            </a:extLst>
          </p:cNvPr>
          <p:cNvSpPr>
            <a:spLocks noGrp="1"/>
          </p:cNvSpPr>
          <p:nvPr>
            <p:ph type="title"/>
          </p:nvPr>
        </p:nvSpPr>
        <p:spPr>
          <a:xfrm>
            <a:off x="515206" y="136525"/>
            <a:ext cx="5111750" cy="1204912"/>
          </a:xfrm>
        </p:spPr>
        <p:txBody>
          <a:bodyPr/>
          <a:lstStyle/>
          <a:p>
            <a:r>
              <a:rPr lang="tr-TR" b="1" dirty="0">
                <a:solidFill>
                  <a:schemeClr val="tx1">
                    <a:lumMod val="75000"/>
                    <a:lumOff val="25000"/>
                  </a:schemeClr>
                </a:solidFill>
                <a:latin typeface="Söhne"/>
              </a:rPr>
              <a:t>802.11 / 802.11p </a:t>
            </a:r>
          </a:p>
        </p:txBody>
      </p:sp>
      <p:sp>
        <p:nvSpPr>
          <p:cNvPr id="3" name="Metin Yer Tutucusu 2">
            <a:extLst>
              <a:ext uri="{FF2B5EF4-FFF2-40B4-BE49-F238E27FC236}">
                <a16:creationId xmlns:a16="http://schemas.microsoft.com/office/drawing/2014/main" id="{60AD1A32-02F0-63D8-9AE3-B51D04040953}"/>
              </a:ext>
            </a:extLst>
          </p:cNvPr>
          <p:cNvSpPr>
            <a:spLocks noGrp="1"/>
          </p:cNvSpPr>
          <p:nvPr>
            <p:ph type="body" idx="1"/>
          </p:nvPr>
        </p:nvSpPr>
        <p:spPr>
          <a:xfrm>
            <a:off x="5692983" y="1871464"/>
            <a:ext cx="4616030" cy="365125"/>
          </a:xfrm>
        </p:spPr>
        <p:txBody>
          <a:bodyPr>
            <a:normAutofit/>
          </a:bodyPr>
          <a:lstStyle/>
          <a:p>
            <a:pPr marL="285750" indent="-285750">
              <a:buFont typeface="Arial" panose="020B0604020202020204" pitchFamily="34" charset="0"/>
              <a:buChar char="•"/>
            </a:pPr>
            <a:r>
              <a:rPr lang="tr-TR" sz="1600" dirty="0">
                <a:solidFill>
                  <a:srgbClr val="333333"/>
                </a:solidFill>
                <a:effectLst/>
                <a:latin typeface="Söhne"/>
                <a:ea typeface="Calibri" panose="020F0502020204030204" pitchFamily="34" charset="0"/>
              </a:rPr>
              <a:t>ASTM E2213-03</a:t>
            </a:r>
            <a:r>
              <a:rPr lang="tr-TR" sz="1600" dirty="0">
                <a:effectLst/>
                <a:latin typeface="Söhne"/>
              </a:rPr>
              <a:t> -&gt; </a:t>
            </a:r>
            <a:r>
              <a:rPr lang="tr-TR" sz="1600" dirty="0">
                <a:latin typeface="Söhne"/>
              </a:rPr>
              <a:t>802.11 / 802.11p </a:t>
            </a:r>
          </a:p>
          <a:p>
            <a:pPr marL="285750" indent="-285750">
              <a:buFont typeface="Arial" panose="020B0604020202020204" pitchFamily="34" charset="0"/>
              <a:buChar char="•"/>
            </a:pPr>
            <a:endParaRPr lang="tr-TR" sz="1600" dirty="0">
              <a:effectLst/>
              <a:latin typeface="Söhne"/>
              <a:ea typeface="Calibri" panose="020F0502020204030204" pitchFamily="34" charset="0"/>
            </a:endParaRPr>
          </a:p>
          <a:p>
            <a:pPr marL="285750" indent="-285750">
              <a:buFont typeface="Arial" panose="020B0604020202020204" pitchFamily="34" charset="0"/>
              <a:buChar char="•"/>
            </a:pPr>
            <a:endParaRPr lang="tr-TR" sz="1600" dirty="0">
              <a:effectLst/>
              <a:latin typeface="Söhne"/>
              <a:ea typeface="Calibri" panose="020F0502020204030204" pitchFamily="34" charset="0"/>
            </a:endParaRPr>
          </a:p>
          <a:p>
            <a:endParaRPr lang="tr-TR" sz="1600" dirty="0">
              <a:effectLst/>
              <a:latin typeface="Söhne"/>
              <a:ea typeface="Calibri" panose="020F0502020204030204" pitchFamily="34" charset="0"/>
            </a:endParaRPr>
          </a:p>
        </p:txBody>
      </p:sp>
      <p:sp>
        <p:nvSpPr>
          <p:cNvPr id="6" name="Slayt Numarası Yer Tutucusu 5">
            <a:extLst>
              <a:ext uri="{FF2B5EF4-FFF2-40B4-BE49-F238E27FC236}">
                <a16:creationId xmlns:a16="http://schemas.microsoft.com/office/drawing/2014/main" id="{525032D2-7B5D-6D8B-8FC3-730F2A6D3E50}"/>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10" name="Oval 9">
            <a:extLst>
              <a:ext uri="{FF2B5EF4-FFF2-40B4-BE49-F238E27FC236}">
                <a16:creationId xmlns:a16="http://schemas.microsoft.com/office/drawing/2014/main" id="{AA03C805-C43B-B28C-4918-3C37B1B3A32F}"/>
              </a:ext>
            </a:extLst>
          </p:cNvPr>
          <p:cNvSpPr/>
          <p:nvPr/>
        </p:nvSpPr>
        <p:spPr>
          <a:xfrm>
            <a:off x="3159903" y="2090879"/>
            <a:ext cx="2087593"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DBC4CC5D-C597-8ACF-D33B-9AE87959B8A3}"/>
              </a:ext>
            </a:extLst>
          </p:cNvPr>
          <p:cNvSpPr txBox="1"/>
          <p:nvPr/>
        </p:nvSpPr>
        <p:spPr>
          <a:xfrm>
            <a:off x="3329498" y="2310048"/>
            <a:ext cx="6098874" cy="369332"/>
          </a:xfrm>
          <a:prstGeom prst="rect">
            <a:avLst/>
          </a:prstGeom>
          <a:noFill/>
        </p:spPr>
        <p:txBody>
          <a:bodyPr wrap="square">
            <a:spAutoFit/>
          </a:bodyPr>
          <a:lstStyle/>
          <a:p>
            <a:r>
              <a:rPr lang="tr-TR" b="1" dirty="0">
                <a:solidFill>
                  <a:schemeClr val="tx1">
                    <a:lumMod val="95000"/>
                    <a:lumOff val="5000"/>
                  </a:schemeClr>
                </a:solidFill>
              </a:rPr>
              <a:t>802.11 / 802.11p </a:t>
            </a:r>
          </a:p>
        </p:txBody>
      </p:sp>
      <p:sp>
        <p:nvSpPr>
          <p:cNvPr id="15" name="Oval 14">
            <a:extLst>
              <a:ext uri="{FF2B5EF4-FFF2-40B4-BE49-F238E27FC236}">
                <a16:creationId xmlns:a16="http://schemas.microsoft.com/office/drawing/2014/main" id="{1475D09D-2AE5-A6E6-5683-7682A482FCA9}"/>
              </a:ext>
            </a:extLst>
          </p:cNvPr>
          <p:cNvSpPr/>
          <p:nvPr/>
        </p:nvSpPr>
        <p:spPr>
          <a:xfrm>
            <a:off x="4623275" y="3667793"/>
            <a:ext cx="3377723" cy="17684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400" b="1" dirty="0">
              <a:solidFill>
                <a:schemeClr val="tx1">
                  <a:lumMod val="95000"/>
                  <a:lumOff val="5000"/>
                </a:schemeClr>
              </a:solidFill>
              <a:effectLst/>
              <a:latin typeface="Söhne"/>
              <a:ea typeface="Calibri" panose="020F0502020204030204" pitchFamily="34" charset="0"/>
            </a:endParaRPr>
          </a:p>
          <a:p>
            <a:pPr algn="ctr"/>
            <a:r>
              <a:rPr lang="tr-TR" sz="1400" b="1" dirty="0">
                <a:solidFill>
                  <a:schemeClr val="tx1">
                    <a:lumMod val="95000"/>
                    <a:lumOff val="5000"/>
                  </a:schemeClr>
                </a:solidFill>
                <a:effectLst/>
                <a:latin typeface="Söhne"/>
                <a:ea typeface="Calibri" panose="020F0502020204030204" pitchFamily="34" charset="0"/>
              </a:rPr>
              <a:t>PLCP (</a:t>
            </a:r>
            <a:r>
              <a:rPr lang="tr-TR" sz="1400" b="1" dirty="0" err="1">
                <a:solidFill>
                  <a:schemeClr val="tx1">
                    <a:lumMod val="95000"/>
                    <a:lumOff val="5000"/>
                  </a:schemeClr>
                </a:solidFill>
                <a:latin typeface="Söhne"/>
                <a:ea typeface="Calibri" panose="020F0502020204030204" pitchFamily="34" charset="0"/>
              </a:rPr>
              <a:t>P</a:t>
            </a:r>
            <a:r>
              <a:rPr lang="tr-TR" sz="1400" b="1" dirty="0" err="1">
                <a:solidFill>
                  <a:schemeClr val="tx1">
                    <a:lumMod val="95000"/>
                    <a:lumOff val="5000"/>
                  </a:schemeClr>
                </a:solidFill>
                <a:effectLst/>
                <a:latin typeface="Söhne"/>
                <a:ea typeface="Calibri" panose="020F0502020204030204" pitchFamily="34" charset="0"/>
              </a:rPr>
              <a:t>hysical</a:t>
            </a:r>
            <a:r>
              <a:rPr lang="tr-TR" sz="1400" b="1" dirty="0">
                <a:solidFill>
                  <a:schemeClr val="tx1">
                    <a:lumMod val="95000"/>
                    <a:lumOff val="5000"/>
                  </a:schemeClr>
                </a:solidFill>
                <a:effectLst/>
                <a:latin typeface="Söhne"/>
                <a:ea typeface="Calibri" panose="020F0502020204030204" pitchFamily="34" charset="0"/>
              </a:rPr>
              <a:t> </a:t>
            </a:r>
            <a:r>
              <a:rPr lang="tr-TR" sz="1400" b="1" dirty="0" err="1">
                <a:solidFill>
                  <a:schemeClr val="tx1">
                    <a:lumMod val="95000"/>
                    <a:lumOff val="5000"/>
                  </a:schemeClr>
                </a:solidFill>
                <a:latin typeface="Söhne"/>
                <a:ea typeface="Calibri" panose="020F0502020204030204" pitchFamily="34" charset="0"/>
              </a:rPr>
              <a:t>L</a:t>
            </a:r>
            <a:r>
              <a:rPr lang="tr-TR" sz="1400" b="1" dirty="0" err="1">
                <a:solidFill>
                  <a:schemeClr val="tx1">
                    <a:lumMod val="95000"/>
                    <a:lumOff val="5000"/>
                  </a:schemeClr>
                </a:solidFill>
                <a:effectLst/>
                <a:latin typeface="Söhne"/>
                <a:ea typeface="Calibri" panose="020F0502020204030204" pitchFamily="34" charset="0"/>
              </a:rPr>
              <a:t>ayer</a:t>
            </a:r>
            <a:r>
              <a:rPr lang="tr-TR" sz="1400" b="1" dirty="0">
                <a:solidFill>
                  <a:schemeClr val="tx1">
                    <a:lumMod val="95000"/>
                    <a:lumOff val="5000"/>
                  </a:schemeClr>
                </a:solidFill>
                <a:effectLst/>
                <a:latin typeface="Söhne"/>
                <a:ea typeface="Calibri" panose="020F0502020204030204" pitchFamily="34" charset="0"/>
              </a:rPr>
              <a:t> </a:t>
            </a:r>
            <a:r>
              <a:rPr lang="tr-TR" sz="1400" b="1" dirty="0" err="1">
                <a:solidFill>
                  <a:schemeClr val="tx1">
                    <a:lumMod val="95000"/>
                    <a:lumOff val="5000"/>
                  </a:schemeClr>
                </a:solidFill>
                <a:latin typeface="Söhne"/>
                <a:ea typeface="Calibri" panose="020F0502020204030204" pitchFamily="34" charset="0"/>
              </a:rPr>
              <a:t>C</a:t>
            </a:r>
            <a:r>
              <a:rPr lang="tr-TR" sz="1400" b="1" dirty="0" err="1">
                <a:solidFill>
                  <a:schemeClr val="tx1">
                    <a:lumMod val="95000"/>
                    <a:lumOff val="5000"/>
                  </a:schemeClr>
                </a:solidFill>
                <a:effectLst/>
                <a:latin typeface="Söhne"/>
                <a:ea typeface="Calibri" panose="020F0502020204030204" pitchFamily="34" charset="0"/>
              </a:rPr>
              <a:t>onvergence</a:t>
            </a:r>
            <a:r>
              <a:rPr lang="tr-TR" sz="1400" b="1" dirty="0">
                <a:solidFill>
                  <a:schemeClr val="tx1">
                    <a:lumMod val="95000"/>
                    <a:lumOff val="5000"/>
                  </a:schemeClr>
                </a:solidFill>
                <a:effectLst/>
                <a:latin typeface="Söhne"/>
                <a:ea typeface="Calibri" panose="020F0502020204030204" pitchFamily="34" charset="0"/>
              </a:rPr>
              <a:t> </a:t>
            </a:r>
            <a:r>
              <a:rPr lang="tr-TR" sz="1400" b="1" dirty="0" err="1">
                <a:solidFill>
                  <a:schemeClr val="tx1">
                    <a:lumMod val="95000"/>
                    <a:lumOff val="5000"/>
                  </a:schemeClr>
                </a:solidFill>
                <a:latin typeface="Söhne"/>
                <a:ea typeface="Calibri" panose="020F0502020204030204" pitchFamily="34" charset="0"/>
              </a:rPr>
              <a:t>P</a:t>
            </a:r>
            <a:r>
              <a:rPr lang="tr-TR" sz="1400" b="1" dirty="0" err="1">
                <a:solidFill>
                  <a:schemeClr val="tx1">
                    <a:lumMod val="95000"/>
                    <a:lumOff val="5000"/>
                  </a:schemeClr>
                </a:solidFill>
                <a:effectLst/>
                <a:latin typeface="Söhne"/>
                <a:ea typeface="Calibri" panose="020F0502020204030204" pitchFamily="34" charset="0"/>
              </a:rPr>
              <a:t>rocedure</a:t>
            </a:r>
            <a:r>
              <a:rPr lang="tr-TR" sz="1400" b="1" dirty="0">
                <a:solidFill>
                  <a:schemeClr val="tx1">
                    <a:lumMod val="95000"/>
                    <a:lumOff val="5000"/>
                  </a:schemeClr>
                </a:solidFill>
                <a:effectLst/>
                <a:latin typeface="Söhne"/>
                <a:ea typeface="Calibri" panose="020F0502020204030204" pitchFamily="34" charset="0"/>
              </a:rPr>
              <a:t>  </a:t>
            </a:r>
            <a:r>
              <a:rPr lang="tr-TR" sz="1400" b="1" dirty="0" err="1">
                <a:solidFill>
                  <a:schemeClr val="tx1">
                    <a:lumMod val="95000"/>
                    <a:lumOff val="5000"/>
                  </a:schemeClr>
                </a:solidFill>
                <a:latin typeface="Söhne"/>
                <a:ea typeface="Calibri" panose="020F0502020204030204" pitchFamily="34" charset="0"/>
              </a:rPr>
              <a:t>S</a:t>
            </a:r>
            <a:r>
              <a:rPr lang="tr-TR" sz="1400" b="1" dirty="0" err="1">
                <a:solidFill>
                  <a:schemeClr val="tx1">
                    <a:lumMod val="95000"/>
                    <a:lumOff val="5000"/>
                  </a:schemeClr>
                </a:solidFill>
                <a:effectLst/>
                <a:latin typeface="Söhne"/>
                <a:ea typeface="Calibri" panose="020F0502020204030204" pitchFamily="34" charset="0"/>
              </a:rPr>
              <a:t>ublayer</a:t>
            </a:r>
            <a:r>
              <a:rPr lang="tr-TR" sz="1400" b="1" dirty="0">
                <a:solidFill>
                  <a:schemeClr val="tx1">
                    <a:lumMod val="95000"/>
                    <a:lumOff val="5000"/>
                  </a:schemeClr>
                </a:solidFill>
                <a:effectLst/>
                <a:latin typeface="Söhne"/>
                <a:ea typeface="Calibri" panose="020F0502020204030204" pitchFamily="34" charset="0"/>
              </a:rPr>
              <a:t>. ) :</a:t>
            </a:r>
          </a:p>
          <a:p>
            <a:pPr lvl="1" algn="ctr"/>
            <a:r>
              <a:rPr lang="tr-TR" sz="1400" dirty="0" err="1">
                <a:solidFill>
                  <a:srgbClr val="333333"/>
                </a:solidFill>
                <a:latin typeface="Söhne"/>
                <a:ea typeface="Calibri" panose="020F0502020204030204" pitchFamily="34" charset="0"/>
              </a:rPr>
              <a:t>M</a:t>
            </a:r>
            <a:r>
              <a:rPr lang="tr-TR" sz="1400" dirty="0" err="1">
                <a:solidFill>
                  <a:srgbClr val="333333"/>
                </a:solidFill>
                <a:effectLst/>
                <a:latin typeface="Söhne"/>
                <a:ea typeface="Calibri" panose="020F0502020204030204" pitchFamily="34" charset="0"/>
              </a:rPr>
              <a:t>apping</a:t>
            </a:r>
            <a:r>
              <a:rPr lang="tr-TR" sz="1400" dirty="0">
                <a:solidFill>
                  <a:srgbClr val="333333"/>
                </a:solidFill>
                <a:effectLst/>
                <a:latin typeface="Söhne"/>
                <a:ea typeface="Calibri" panose="020F0502020204030204" pitchFamily="34" charset="0"/>
              </a:rPr>
              <a:t> </a:t>
            </a:r>
            <a:r>
              <a:rPr lang="tr-TR" sz="1400" dirty="0" err="1">
                <a:solidFill>
                  <a:srgbClr val="333333"/>
                </a:solidFill>
                <a:effectLst/>
                <a:latin typeface="Söhne"/>
                <a:ea typeface="Calibri" panose="020F0502020204030204" pitchFamily="34" charset="0"/>
              </a:rPr>
              <a:t>between</a:t>
            </a:r>
            <a:r>
              <a:rPr lang="tr-TR" sz="1400" dirty="0">
                <a:solidFill>
                  <a:srgbClr val="333333"/>
                </a:solidFill>
                <a:effectLst/>
                <a:latin typeface="Söhne"/>
                <a:ea typeface="Calibri" panose="020F0502020204030204" pitchFamily="34" charset="0"/>
              </a:rPr>
              <a:t> </a:t>
            </a:r>
            <a:r>
              <a:rPr lang="tr-TR" sz="1400" dirty="0" err="1">
                <a:solidFill>
                  <a:srgbClr val="333333"/>
                </a:solidFill>
                <a:effectLst/>
                <a:latin typeface="Söhne"/>
                <a:ea typeface="Calibri" panose="020F0502020204030204" pitchFamily="34" charset="0"/>
              </a:rPr>
              <a:t>the</a:t>
            </a:r>
            <a:r>
              <a:rPr lang="tr-TR" sz="1400" dirty="0">
                <a:solidFill>
                  <a:srgbClr val="333333"/>
                </a:solidFill>
                <a:effectLst/>
                <a:latin typeface="Söhne"/>
                <a:ea typeface="Calibri" panose="020F0502020204030204" pitchFamily="34" charset="0"/>
              </a:rPr>
              <a:t> MAC </a:t>
            </a:r>
            <a:r>
              <a:rPr lang="tr-TR" sz="1400" dirty="0" err="1">
                <a:solidFill>
                  <a:srgbClr val="333333"/>
                </a:solidFill>
                <a:effectLst/>
                <a:latin typeface="Söhne"/>
                <a:ea typeface="Calibri" panose="020F0502020204030204" pitchFamily="34" charset="0"/>
              </a:rPr>
              <a:t>frame</a:t>
            </a:r>
            <a:r>
              <a:rPr lang="tr-TR" sz="1400" dirty="0">
                <a:solidFill>
                  <a:srgbClr val="333333"/>
                </a:solidFill>
                <a:effectLst/>
                <a:latin typeface="Söhne"/>
                <a:ea typeface="Calibri" panose="020F0502020204030204" pitchFamily="34" charset="0"/>
              </a:rPr>
              <a:t> </a:t>
            </a:r>
            <a:r>
              <a:rPr lang="tr-TR" sz="1400" dirty="0" err="1">
                <a:solidFill>
                  <a:srgbClr val="333333"/>
                </a:solidFill>
                <a:effectLst/>
                <a:latin typeface="Söhne"/>
                <a:ea typeface="Calibri" panose="020F0502020204030204" pitchFamily="34" charset="0"/>
              </a:rPr>
              <a:t>and</a:t>
            </a:r>
            <a:r>
              <a:rPr lang="tr-TR" sz="1400" dirty="0">
                <a:solidFill>
                  <a:srgbClr val="333333"/>
                </a:solidFill>
                <a:effectLst/>
                <a:latin typeface="Söhne"/>
                <a:ea typeface="Calibri" panose="020F0502020204030204" pitchFamily="34" charset="0"/>
              </a:rPr>
              <a:t> </a:t>
            </a:r>
            <a:r>
              <a:rPr lang="tr-TR" sz="1400" dirty="0" err="1">
                <a:solidFill>
                  <a:srgbClr val="333333"/>
                </a:solidFill>
                <a:effectLst/>
                <a:latin typeface="Söhne"/>
                <a:ea typeface="Calibri" panose="020F0502020204030204" pitchFamily="34" charset="0"/>
              </a:rPr>
              <a:t>the</a:t>
            </a:r>
            <a:r>
              <a:rPr lang="tr-TR" sz="1400" dirty="0">
                <a:solidFill>
                  <a:srgbClr val="333333"/>
                </a:solidFill>
                <a:effectLst/>
                <a:latin typeface="Söhne"/>
                <a:ea typeface="Calibri" panose="020F0502020204030204" pitchFamily="34" charset="0"/>
              </a:rPr>
              <a:t> </a:t>
            </a:r>
            <a:r>
              <a:rPr lang="tr-TR" sz="1400" dirty="0" err="1">
                <a:solidFill>
                  <a:srgbClr val="333333"/>
                </a:solidFill>
                <a:effectLst/>
                <a:latin typeface="Söhne"/>
                <a:ea typeface="Calibri" panose="020F0502020204030204" pitchFamily="34" charset="0"/>
              </a:rPr>
              <a:t>basic</a:t>
            </a:r>
            <a:r>
              <a:rPr lang="tr-TR" sz="1400" dirty="0">
                <a:solidFill>
                  <a:srgbClr val="333333"/>
                </a:solidFill>
                <a:effectLst/>
                <a:latin typeface="Söhne"/>
                <a:ea typeface="Calibri" panose="020F0502020204030204" pitchFamily="34" charset="0"/>
              </a:rPr>
              <a:t> PHY </a:t>
            </a:r>
            <a:r>
              <a:rPr lang="tr-TR" sz="1400" dirty="0" err="1">
                <a:solidFill>
                  <a:srgbClr val="333333"/>
                </a:solidFill>
                <a:effectLst/>
                <a:latin typeface="Söhne"/>
                <a:ea typeface="Calibri" panose="020F0502020204030204" pitchFamily="34" charset="0"/>
              </a:rPr>
              <a:t>layer</a:t>
            </a:r>
            <a:r>
              <a:rPr lang="tr-TR" sz="1400" dirty="0">
                <a:solidFill>
                  <a:srgbClr val="333333"/>
                </a:solidFill>
                <a:effectLst/>
                <a:latin typeface="Söhne"/>
                <a:ea typeface="Calibri" panose="020F0502020204030204" pitchFamily="34" charset="0"/>
              </a:rPr>
              <a:t> data </a:t>
            </a:r>
            <a:r>
              <a:rPr lang="tr-TR" sz="1400" dirty="0" err="1">
                <a:solidFill>
                  <a:srgbClr val="333333"/>
                </a:solidFill>
                <a:effectLst/>
                <a:latin typeface="Söhne"/>
                <a:ea typeface="Calibri" panose="020F0502020204030204" pitchFamily="34" charset="0"/>
              </a:rPr>
              <a:t>unit</a:t>
            </a:r>
            <a:r>
              <a:rPr lang="tr-TR" sz="1400" dirty="0">
                <a:solidFill>
                  <a:srgbClr val="333333"/>
                </a:solidFill>
                <a:effectLst/>
                <a:latin typeface="Söhne"/>
                <a:ea typeface="Calibri" panose="020F0502020204030204" pitchFamily="34" charset="0"/>
              </a:rPr>
              <a:t>.</a:t>
            </a:r>
            <a:endParaRPr lang="tr-TR" sz="1400" dirty="0">
              <a:latin typeface="Söhne"/>
            </a:endParaRPr>
          </a:p>
          <a:p>
            <a:pPr algn="ctr"/>
            <a:endParaRPr lang="tr-TR" dirty="0"/>
          </a:p>
        </p:txBody>
      </p:sp>
      <p:cxnSp>
        <p:nvCxnSpPr>
          <p:cNvPr id="18" name="Düz Ok Bağlayıcısı 17">
            <a:extLst>
              <a:ext uri="{FF2B5EF4-FFF2-40B4-BE49-F238E27FC236}">
                <a16:creationId xmlns:a16="http://schemas.microsoft.com/office/drawing/2014/main" id="{3DB4CF1C-83DE-8023-0E9E-B1B8069DB23A}"/>
              </a:ext>
            </a:extLst>
          </p:cNvPr>
          <p:cNvCxnSpPr>
            <a:cxnSpLocks/>
            <a:stCxn id="10" idx="5"/>
            <a:endCxn id="15" idx="0"/>
          </p:cNvCxnSpPr>
          <p:nvPr/>
        </p:nvCxnSpPr>
        <p:spPr>
          <a:xfrm>
            <a:off x="4941775" y="2871368"/>
            <a:ext cx="1370362" cy="79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Düz Ok Bağlayıcısı 19">
            <a:extLst>
              <a:ext uri="{FF2B5EF4-FFF2-40B4-BE49-F238E27FC236}">
                <a16:creationId xmlns:a16="http://schemas.microsoft.com/office/drawing/2014/main" id="{E3E43F37-2294-46F0-47F1-8A4D82CAF869}"/>
              </a:ext>
            </a:extLst>
          </p:cNvPr>
          <p:cNvCxnSpPr>
            <a:cxnSpLocks/>
            <a:stCxn id="10" idx="3"/>
          </p:cNvCxnSpPr>
          <p:nvPr/>
        </p:nvCxnSpPr>
        <p:spPr>
          <a:xfrm flipH="1">
            <a:off x="1914346" y="2871368"/>
            <a:ext cx="1551278" cy="796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AFF13B22-8798-DAE8-7A47-9A3C20EAA9C2}"/>
              </a:ext>
            </a:extLst>
          </p:cNvPr>
          <p:cNvSpPr/>
          <p:nvPr/>
        </p:nvSpPr>
        <p:spPr>
          <a:xfrm>
            <a:off x="291138" y="3667793"/>
            <a:ext cx="3377723" cy="17684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b="1" dirty="0">
                <a:solidFill>
                  <a:schemeClr val="tx1">
                    <a:lumMod val="95000"/>
                    <a:lumOff val="5000"/>
                  </a:schemeClr>
                </a:solidFill>
                <a:effectLst/>
                <a:latin typeface="Söhne"/>
                <a:ea typeface="Calibri" panose="020F0502020204030204" pitchFamily="34" charset="0"/>
              </a:rPr>
              <a:t>PMD</a:t>
            </a:r>
            <a:r>
              <a:rPr lang="tr-TR" sz="1400" dirty="0">
                <a:solidFill>
                  <a:schemeClr val="tx1">
                    <a:lumMod val="95000"/>
                    <a:lumOff val="5000"/>
                  </a:schemeClr>
                </a:solidFill>
                <a:effectLst/>
                <a:latin typeface="Söhne"/>
                <a:ea typeface="Calibri" panose="020F0502020204030204" pitchFamily="34" charset="0"/>
              </a:rPr>
              <a:t> </a:t>
            </a:r>
            <a:r>
              <a:rPr lang="tr-TR" sz="1400" b="1" dirty="0">
                <a:solidFill>
                  <a:schemeClr val="tx1">
                    <a:lumMod val="95000"/>
                    <a:lumOff val="5000"/>
                  </a:schemeClr>
                </a:solidFill>
                <a:effectLst/>
                <a:latin typeface="Söhne"/>
                <a:ea typeface="Calibri" panose="020F0502020204030204" pitchFamily="34" charset="0"/>
              </a:rPr>
              <a:t>(</a:t>
            </a:r>
            <a:r>
              <a:rPr lang="tr-TR" sz="1400" b="1" dirty="0" err="1">
                <a:solidFill>
                  <a:schemeClr val="tx1">
                    <a:lumMod val="95000"/>
                    <a:lumOff val="5000"/>
                  </a:schemeClr>
                </a:solidFill>
                <a:effectLst/>
                <a:latin typeface="Söhne"/>
                <a:ea typeface="Calibri" panose="020F0502020204030204" pitchFamily="34" charset="0"/>
              </a:rPr>
              <a:t>Physical</a:t>
            </a:r>
            <a:r>
              <a:rPr lang="tr-TR" sz="1400" b="1" dirty="0">
                <a:solidFill>
                  <a:schemeClr val="tx1">
                    <a:lumMod val="95000"/>
                    <a:lumOff val="5000"/>
                  </a:schemeClr>
                </a:solidFill>
                <a:effectLst/>
                <a:latin typeface="Söhne"/>
                <a:ea typeface="Calibri" panose="020F0502020204030204" pitchFamily="34" charset="0"/>
              </a:rPr>
              <a:t> </a:t>
            </a:r>
            <a:r>
              <a:rPr lang="tr-TR" sz="1400" b="1" dirty="0" err="1">
                <a:solidFill>
                  <a:schemeClr val="tx1">
                    <a:lumMod val="95000"/>
                    <a:lumOff val="5000"/>
                  </a:schemeClr>
                </a:solidFill>
                <a:effectLst/>
                <a:latin typeface="Söhne"/>
                <a:ea typeface="Calibri" panose="020F0502020204030204" pitchFamily="34" charset="0"/>
              </a:rPr>
              <a:t>Medium</a:t>
            </a:r>
            <a:r>
              <a:rPr lang="tr-TR" sz="1400" b="1" dirty="0">
                <a:solidFill>
                  <a:schemeClr val="tx1">
                    <a:lumMod val="95000"/>
                    <a:lumOff val="5000"/>
                  </a:schemeClr>
                </a:solidFill>
                <a:effectLst/>
                <a:latin typeface="Söhne"/>
                <a:ea typeface="Calibri" panose="020F0502020204030204" pitchFamily="34" charset="0"/>
              </a:rPr>
              <a:t> </a:t>
            </a:r>
            <a:r>
              <a:rPr lang="tr-TR" sz="1400" b="1" dirty="0" err="1">
                <a:solidFill>
                  <a:schemeClr val="tx1">
                    <a:lumMod val="95000"/>
                    <a:lumOff val="5000"/>
                  </a:schemeClr>
                </a:solidFill>
                <a:latin typeface="Söhne"/>
                <a:ea typeface="Calibri" panose="020F0502020204030204" pitchFamily="34" charset="0"/>
              </a:rPr>
              <a:t>D</a:t>
            </a:r>
            <a:r>
              <a:rPr lang="tr-TR" sz="1400" b="1" dirty="0" err="1">
                <a:solidFill>
                  <a:schemeClr val="tx1">
                    <a:lumMod val="95000"/>
                    <a:lumOff val="5000"/>
                  </a:schemeClr>
                </a:solidFill>
                <a:effectLst/>
                <a:latin typeface="Söhne"/>
                <a:ea typeface="Calibri" panose="020F0502020204030204" pitchFamily="34" charset="0"/>
              </a:rPr>
              <a:t>ependent</a:t>
            </a:r>
            <a:r>
              <a:rPr lang="tr-TR" sz="1400" b="1" dirty="0">
                <a:solidFill>
                  <a:schemeClr val="tx1">
                    <a:lumMod val="95000"/>
                    <a:lumOff val="5000"/>
                  </a:schemeClr>
                </a:solidFill>
                <a:effectLst/>
                <a:latin typeface="Söhne"/>
                <a:ea typeface="Calibri" panose="020F0502020204030204" pitchFamily="34" charset="0"/>
              </a:rPr>
              <a:t>  </a:t>
            </a:r>
            <a:r>
              <a:rPr lang="tr-TR" sz="1400" b="1" dirty="0" err="1">
                <a:solidFill>
                  <a:schemeClr val="tx1">
                    <a:lumMod val="95000"/>
                    <a:lumOff val="5000"/>
                  </a:schemeClr>
                </a:solidFill>
                <a:latin typeface="Söhne"/>
                <a:ea typeface="Calibri" panose="020F0502020204030204" pitchFamily="34" charset="0"/>
              </a:rPr>
              <a:t>S</a:t>
            </a:r>
            <a:r>
              <a:rPr lang="tr-TR" sz="1400" b="1" dirty="0" err="1">
                <a:solidFill>
                  <a:schemeClr val="tx1">
                    <a:lumMod val="95000"/>
                    <a:lumOff val="5000"/>
                  </a:schemeClr>
                </a:solidFill>
                <a:effectLst/>
                <a:latin typeface="Söhne"/>
                <a:ea typeface="Calibri" panose="020F0502020204030204" pitchFamily="34" charset="0"/>
              </a:rPr>
              <a:t>ublayer</a:t>
            </a:r>
            <a:r>
              <a:rPr lang="tr-TR" sz="1400" b="1" dirty="0">
                <a:solidFill>
                  <a:schemeClr val="tx1">
                    <a:lumMod val="95000"/>
                    <a:lumOff val="5000"/>
                  </a:schemeClr>
                </a:solidFill>
                <a:effectLst/>
                <a:latin typeface="Söhne"/>
                <a:ea typeface="Calibri" panose="020F0502020204030204" pitchFamily="34" charset="0"/>
              </a:rPr>
              <a:t>.): </a:t>
            </a:r>
          </a:p>
          <a:p>
            <a:pPr lvl="1" algn="ctr"/>
            <a:r>
              <a:rPr lang="en-US" sz="1400" b="0" i="0" dirty="0">
                <a:solidFill>
                  <a:srgbClr val="333333"/>
                </a:solidFill>
                <a:effectLst/>
                <a:latin typeface="Söhne"/>
              </a:rPr>
              <a:t> </a:t>
            </a:r>
            <a:r>
              <a:rPr lang="tr-TR" sz="1400" dirty="0">
                <a:solidFill>
                  <a:srgbClr val="333333"/>
                </a:solidFill>
                <a:latin typeface="Söhne"/>
              </a:rPr>
              <a:t>I</a:t>
            </a:r>
            <a:r>
              <a:rPr lang="en-US" sz="1400" b="0" i="0" dirty="0" err="1">
                <a:solidFill>
                  <a:srgbClr val="333333"/>
                </a:solidFill>
                <a:effectLst/>
                <a:latin typeface="Söhne"/>
              </a:rPr>
              <a:t>nterfaces</a:t>
            </a:r>
            <a:r>
              <a:rPr lang="en-US" sz="1400" b="0" i="0" dirty="0">
                <a:solidFill>
                  <a:srgbClr val="333333"/>
                </a:solidFill>
                <a:effectLst/>
                <a:latin typeface="Söhne"/>
              </a:rPr>
              <a:t> directly with the wireless medium.</a:t>
            </a:r>
            <a:endParaRPr lang="tr-TR" sz="1400" dirty="0">
              <a:effectLst/>
              <a:latin typeface="Söhne"/>
              <a:ea typeface="Calibri" panose="020F0502020204030204" pitchFamily="34" charset="0"/>
            </a:endParaRPr>
          </a:p>
          <a:p>
            <a:pPr algn="ctr"/>
            <a:endParaRPr lang="tr-TR" dirty="0"/>
          </a:p>
        </p:txBody>
      </p:sp>
    </p:spTree>
    <p:extLst>
      <p:ext uri="{BB962C8B-B14F-4D97-AF65-F5344CB8AC3E}">
        <p14:creationId xmlns:p14="http://schemas.microsoft.com/office/powerpoint/2010/main" val="3859425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73568" y="470993"/>
            <a:ext cx="9836590" cy="1418687"/>
          </a:xfrm>
        </p:spPr>
        <p:txBody>
          <a:bodyPr>
            <a:normAutofit fontScale="90000"/>
          </a:bodyPr>
          <a:lstStyle/>
          <a:p>
            <a:pPr>
              <a:lnSpc>
                <a:spcPct val="107000"/>
              </a:lnSpc>
              <a:spcAft>
                <a:spcPts val="800"/>
              </a:spcAft>
            </a:pPr>
            <a:r>
              <a:rPr lang="en-US" sz="3100" b="1" i="0" dirty="0">
                <a:solidFill>
                  <a:schemeClr val="tx1">
                    <a:lumMod val="75000"/>
                    <a:lumOff val="25000"/>
                  </a:schemeClr>
                </a:solidFill>
                <a:effectLst/>
                <a:latin typeface="Söhne"/>
              </a:rPr>
              <a:t>OFDM Physical Medium Dependent (PMD) Function</a:t>
            </a:r>
            <a:br>
              <a:rPr lang="en-US" b="1" i="0" dirty="0">
                <a:solidFill>
                  <a:schemeClr val="tx1">
                    <a:lumMod val="75000"/>
                    <a:lumOff val="25000"/>
                  </a:schemeClr>
                </a:solidFill>
                <a:effectLst/>
                <a:latin typeface="Georgia" panose="02040502050405020303" pitchFamily="18" charset="0"/>
              </a:rPr>
            </a:br>
            <a:r>
              <a:rPr lang="tr-TR"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 </a:t>
            </a:r>
            <a:endParaRPr lang="tr-TR"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204093"/>
            <a:ext cx="5111750" cy="1525588"/>
          </a:xfrm>
        </p:spPr>
        <p:txBody>
          <a:bodyPr>
            <a:normAutofit/>
          </a:bodyPr>
          <a:lstStyle/>
          <a:p>
            <a:pPr marL="285750" indent="-285750">
              <a:buFont typeface="Arial" panose="020B0604020202020204" pitchFamily="34" charset="0"/>
              <a:buChar char="•"/>
            </a:pPr>
            <a:r>
              <a:rPr lang="en-US" sz="1800" b="0" i="0" dirty="0">
                <a:solidFill>
                  <a:srgbClr val="333333"/>
                </a:solidFill>
                <a:effectLst/>
                <a:latin typeface="Söhne"/>
              </a:rPr>
              <a:t>OFDM protocol used in 802.11 is defined for</a:t>
            </a:r>
            <a:r>
              <a:rPr lang="tr-TR" sz="1800" b="0" i="0" dirty="0">
                <a:solidFill>
                  <a:srgbClr val="333333"/>
                </a:solidFill>
                <a:effectLst/>
                <a:latin typeface="Söhne"/>
              </a:rPr>
              <a:t> </a:t>
            </a:r>
            <a:r>
              <a:rPr lang="tr-TR" sz="1800" b="0" i="0" dirty="0" err="1">
                <a:solidFill>
                  <a:srgbClr val="333333"/>
                </a:solidFill>
                <a:effectLst/>
                <a:latin typeface="Söhne"/>
              </a:rPr>
              <a:t>t</a:t>
            </a:r>
            <a:r>
              <a:rPr lang="tr-TR" sz="1800" dirty="0" err="1">
                <a:solidFill>
                  <a:srgbClr val="333333"/>
                </a:solidFill>
                <a:effectLst/>
                <a:latin typeface="Söhne"/>
                <a:ea typeface="Calibri" panose="020F0502020204030204" pitchFamily="34" charset="0"/>
                <a:cs typeface="Calibri" panose="020F0502020204030204" pitchFamily="34" charset="0"/>
              </a:rPr>
              <a:t>hree</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channel</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widths</a:t>
            </a:r>
            <a:r>
              <a:rPr lang="tr-TR" sz="1800" dirty="0">
                <a:solidFill>
                  <a:srgbClr val="333333"/>
                </a:solidFill>
                <a:effectLst/>
                <a:latin typeface="Söhne"/>
                <a:ea typeface="Calibri" panose="020F0502020204030204" pitchFamily="34" charset="0"/>
                <a:cs typeface="Calibri" panose="020F0502020204030204" pitchFamily="34" charset="0"/>
              </a:rPr>
              <a:t>: 20, 10, </a:t>
            </a:r>
            <a:r>
              <a:rPr lang="tr-TR" sz="1800" dirty="0" err="1">
                <a:solidFill>
                  <a:srgbClr val="333333"/>
                </a:solidFill>
                <a:effectLst/>
                <a:latin typeface="Söhne"/>
                <a:ea typeface="Calibri" panose="020F0502020204030204" pitchFamily="34" charset="0"/>
                <a:cs typeface="Calibri" panose="020F0502020204030204" pitchFamily="34" charset="0"/>
              </a:rPr>
              <a:t>and</a:t>
            </a:r>
            <a:r>
              <a:rPr lang="tr-TR" sz="1800" dirty="0">
                <a:solidFill>
                  <a:srgbClr val="333333"/>
                </a:solidFill>
                <a:effectLst/>
                <a:latin typeface="Söhne"/>
                <a:ea typeface="Calibri" panose="020F0502020204030204" pitchFamily="34" charset="0"/>
                <a:cs typeface="Calibri" panose="020F0502020204030204" pitchFamily="34" charset="0"/>
              </a:rPr>
              <a:t> 5 MHz. </a:t>
            </a:r>
          </a:p>
          <a:p>
            <a:pPr marL="285750" indent="-285750">
              <a:buFont typeface="Arial" panose="020B0604020202020204" pitchFamily="34" charset="0"/>
              <a:buChar char="•"/>
            </a:pPr>
            <a:r>
              <a:rPr lang="tr-TR" sz="1800" dirty="0">
                <a:solidFill>
                  <a:srgbClr val="333333"/>
                </a:solidFill>
                <a:effectLst/>
                <a:latin typeface="Söhne"/>
                <a:ea typeface="Calibri" panose="020F0502020204030204" pitchFamily="34" charset="0"/>
                <a:cs typeface="Calibri" panose="020F0502020204030204" pitchFamily="34" charset="0"/>
              </a:rPr>
              <a:t>DSRC -&gt; 10 MHz </a:t>
            </a:r>
            <a:r>
              <a:rPr lang="tr-TR" sz="1800" dirty="0" err="1">
                <a:solidFill>
                  <a:srgbClr val="333333"/>
                </a:solidFill>
                <a:effectLst/>
                <a:latin typeface="Söhne"/>
                <a:ea typeface="Calibri" panose="020F0502020204030204" pitchFamily="34" charset="0"/>
                <a:cs typeface="Calibri" panose="020F0502020204030204" pitchFamily="34" charset="0"/>
              </a:rPr>
              <a:t>channel</a:t>
            </a:r>
            <a:r>
              <a:rPr lang="tr-TR" sz="1800" dirty="0">
                <a:solidFill>
                  <a:srgbClr val="333333"/>
                </a:solidFill>
                <a:effectLst/>
                <a:latin typeface="Söhne"/>
                <a:ea typeface="Calibri" panose="020F0502020204030204" pitchFamily="34" charset="0"/>
                <a:cs typeface="Calibri" panose="020F0502020204030204" pitchFamily="34" charset="0"/>
              </a:rPr>
              <a:t>.</a:t>
            </a:r>
            <a:endParaRPr lang="tr-TR" sz="1800" dirty="0">
              <a:effectLst/>
              <a:latin typeface="Söhne"/>
              <a:ea typeface="Calibri" panose="020F0502020204030204" pitchFamily="34"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7" name="Metin kutusu 6">
            <a:extLst>
              <a:ext uri="{FF2B5EF4-FFF2-40B4-BE49-F238E27FC236}">
                <a16:creationId xmlns:a16="http://schemas.microsoft.com/office/drawing/2014/main" id="{DBA79ABC-D289-C40E-558C-F70F79969593}"/>
              </a:ext>
            </a:extLst>
          </p:cNvPr>
          <p:cNvSpPr txBox="1"/>
          <p:nvPr/>
        </p:nvSpPr>
        <p:spPr>
          <a:xfrm>
            <a:off x="1362075" y="2521782"/>
            <a:ext cx="1639019" cy="369332"/>
          </a:xfrm>
          <a:prstGeom prst="rect">
            <a:avLst/>
          </a:prstGeom>
          <a:noFill/>
        </p:spPr>
        <p:txBody>
          <a:bodyPr wrap="square" rtlCol="0">
            <a:spAutoFit/>
          </a:bodyPr>
          <a:lstStyle/>
          <a:p>
            <a:r>
              <a:rPr lang="tr-TR" b="1" dirty="0">
                <a:solidFill>
                  <a:schemeClr val="tx1">
                    <a:lumMod val="75000"/>
                    <a:lumOff val="25000"/>
                  </a:schemeClr>
                </a:solidFill>
                <a:latin typeface="Söhne"/>
              </a:rPr>
              <a:t>CHANELS</a:t>
            </a:r>
          </a:p>
        </p:txBody>
      </p:sp>
    </p:spTree>
    <p:extLst>
      <p:ext uri="{BB962C8B-B14F-4D97-AF65-F5344CB8AC3E}">
        <p14:creationId xmlns:p14="http://schemas.microsoft.com/office/powerpoint/2010/main" val="2277429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b="1" dirty="0">
                <a:latin typeface="Söhne"/>
              </a:rPr>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588273"/>
            <a:ext cx="3415782" cy="3140723"/>
          </a:xfrm>
        </p:spPr>
        <p:txBody>
          <a:bodyPr>
            <a:noAutofit/>
          </a:bodyPr>
          <a:lstStyle/>
          <a:p>
            <a:r>
              <a:rPr lang="en-US" b="1" dirty="0">
                <a:latin typeface="Söhne"/>
              </a:rPr>
              <a:t>Introduction to DSRC</a:t>
            </a:r>
          </a:p>
          <a:p>
            <a:r>
              <a:rPr lang="en-US" b="1" dirty="0">
                <a:latin typeface="Söhne"/>
              </a:rPr>
              <a:t>DSRC standards</a:t>
            </a:r>
          </a:p>
          <a:p>
            <a:r>
              <a:rPr lang="en-US" b="1" dirty="0">
                <a:latin typeface="Söhne"/>
              </a:rPr>
              <a:t>Physical layer standards</a:t>
            </a:r>
          </a:p>
          <a:p>
            <a:r>
              <a:rPr lang="en-US" b="1" dirty="0">
                <a:latin typeface="Söhne"/>
              </a:rPr>
              <a:t>Data layer standards</a:t>
            </a:r>
          </a:p>
          <a:p>
            <a:r>
              <a:rPr lang="en-US" b="1" dirty="0">
                <a:latin typeface="Söhne"/>
              </a:rPr>
              <a:t>DSRC applications</a:t>
            </a:r>
          </a:p>
          <a:p>
            <a:r>
              <a:rPr lang="en-US" b="1" dirty="0">
                <a:latin typeface="Söhne"/>
              </a:rPr>
              <a:t>Advantages of DSRC</a:t>
            </a:r>
          </a:p>
          <a:p>
            <a:r>
              <a:rPr lang="en-US" b="1" dirty="0">
                <a:latin typeface="Söhne"/>
              </a:rPr>
              <a:t>Challenges and limitations of DSRC</a:t>
            </a:r>
          </a:p>
          <a:p>
            <a:r>
              <a:rPr lang="en-US" b="1" dirty="0">
                <a:latin typeface="Söhne"/>
              </a:rPr>
              <a:t>Future of DSRC</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CD18BD-387B-D181-FF8A-639AEF12A976}"/>
              </a:ext>
            </a:extLst>
          </p:cNvPr>
          <p:cNvSpPr>
            <a:spLocks noGrp="1"/>
          </p:cNvSpPr>
          <p:nvPr>
            <p:ph type="title"/>
          </p:nvPr>
        </p:nvSpPr>
        <p:spPr>
          <a:xfrm>
            <a:off x="327804" y="369051"/>
            <a:ext cx="9834113" cy="1204912"/>
          </a:xfrm>
        </p:spPr>
        <p:txBody>
          <a:bodyPr>
            <a:normAutofit/>
          </a:bodyPr>
          <a:lstStyle/>
          <a:p>
            <a:r>
              <a:rPr lang="en-US" sz="2800" b="1" i="0" dirty="0">
                <a:solidFill>
                  <a:srgbClr val="333333"/>
                </a:solidFill>
                <a:effectLst/>
                <a:latin typeface="Söhne"/>
              </a:rPr>
              <a:t>OFDM Physical Medium Dependent (PMD) Function</a:t>
            </a:r>
            <a:endParaRPr lang="tr-TR" dirty="0"/>
          </a:p>
        </p:txBody>
      </p:sp>
      <p:sp>
        <p:nvSpPr>
          <p:cNvPr id="3" name="Metin Yer Tutucusu 2">
            <a:extLst>
              <a:ext uri="{FF2B5EF4-FFF2-40B4-BE49-F238E27FC236}">
                <a16:creationId xmlns:a16="http://schemas.microsoft.com/office/drawing/2014/main" id="{452E406D-CBC3-C845-AF65-889C8D386C69}"/>
              </a:ext>
            </a:extLst>
          </p:cNvPr>
          <p:cNvSpPr>
            <a:spLocks noGrp="1"/>
          </p:cNvSpPr>
          <p:nvPr>
            <p:ph type="body" idx="1"/>
          </p:nvPr>
        </p:nvSpPr>
        <p:spPr>
          <a:xfrm>
            <a:off x="1362074" y="3291442"/>
            <a:ext cx="5444167" cy="1791120"/>
          </a:xfrm>
        </p:spPr>
        <p:txBody>
          <a:bodyPr>
            <a:noAutofit/>
          </a:bodyPr>
          <a:lstStyle/>
          <a:p>
            <a:pPr marL="285750" indent="-285750">
              <a:lnSpc>
                <a:spcPct val="107000"/>
              </a:lnSpc>
              <a:spcAft>
                <a:spcPts val="800"/>
              </a:spcAft>
              <a:buFont typeface="Arial" panose="020B0604020202020204" pitchFamily="34" charset="0"/>
              <a:buChar char="•"/>
            </a:pPr>
            <a:r>
              <a:rPr lang="tr-TR" sz="1800" dirty="0" err="1">
                <a:solidFill>
                  <a:srgbClr val="333333"/>
                </a:solidFill>
                <a:effectLst/>
                <a:latin typeface="Söhne"/>
                <a:ea typeface="Calibri" panose="020F0502020204030204" pitchFamily="34" charset="0"/>
                <a:cs typeface="Calibri" panose="020F0502020204030204" pitchFamily="34" charset="0"/>
              </a:rPr>
              <a:t>Four</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modulation</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techniques</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are</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available</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for</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use</a:t>
            </a:r>
            <a:r>
              <a:rPr lang="tr-TR" sz="1800" dirty="0">
                <a:solidFill>
                  <a:srgbClr val="333333"/>
                </a:solidFill>
                <a:effectLst/>
                <a:latin typeface="Söhne"/>
                <a:ea typeface="Calibri" panose="020F0502020204030204" pitchFamily="34" charset="0"/>
                <a:cs typeface="Calibri" panose="020F0502020204030204" pitchFamily="34" charset="0"/>
              </a:rPr>
              <a:t> on a </a:t>
            </a:r>
            <a:r>
              <a:rPr lang="tr-TR" sz="1800" dirty="0" err="1">
                <a:solidFill>
                  <a:srgbClr val="333333"/>
                </a:solidFill>
                <a:effectLst/>
                <a:latin typeface="Söhne"/>
                <a:ea typeface="Calibri" panose="020F0502020204030204" pitchFamily="34" charset="0"/>
                <a:cs typeface="Calibri" panose="020F0502020204030204" pitchFamily="34" charset="0"/>
              </a:rPr>
              <a:t>subcarrier</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each</a:t>
            </a:r>
            <a:r>
              <a:rPr lang="tr-TR" sz="1800" dirty="0">
                <a:solidFill>
                  <a:srgbClr val="333333"/>
                </a:solidFill>
                <a:effectLst/>
                <a:latin typeface="Söhne"/>
                <a:ea typeface="Calibri" panose="020F0502020204030204" pitchFamily="34" charset="0"/>
                <a:cs typeface="Calibri" panose="020F0502020204030204" pitchFamily="34" charset="0"/>
              </a:rPr>
              <a:t> of </a:t>
            </a:r>
            <a:r>
              <a:rPr lang="tr-TR" sz="1800" dirty="0" err="1">
                <a:solidFill>
                  <a:srgbClr val="333333"/>
                </a:solidFill>
                <a:effectLst/>
                <a:latin typeface="Söhne"/>
                <a:ea typeface="Calibri" panose="020F0502020204030204" pitchFamily="34" charset="0"/>
                <a:cs typeface="Calibri" panose="020F0502020204030204" pitchFamily="34" charset="0"/>
              </a:rPr>
              <a:t>which</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corresponds</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to</a:t>
            </a:r>
            <a:r>
              <a:rPr lang="tr-TR" sz="1800" dirty="0">
                <a:solidFill>
                  <a:srgbClr val="333333"/>
                </a:solidFill>
                <a:effectLst/>
                <a:latin typeface="Söhne"/>
                <a:ea typeface="Calibri" panose="020F0502020204030204" pitchFamily="34" charset="0"/>
                <a:cs typeface="Calibri" panose="020F0502020204030204" pitchFamily="34" charset="0"/>
              </a:rPr>
              <a:t> a </a:t>
            </a:r>
            <a:r>
              <a:rPr lang="tr-TR" sz="1800" dirty="0" err="1">
                <a:solidFill>
                  <a:srgbClr val="333333"/>
                </a:solidFill>
                <a:effectLst/>
                <a:latin typeface="Söhne"/>
                <a:ea typeface="Calibri" panose="020F0502020204030204" pitchFamily="34" charset="0"/>
                <a:cs typeface="Calibri" panose="020F0502020204030204" pitchFamily="34" charset="0"/>
              </a:rPr>
              <a:t>different</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number</a:t>
            </a:r>
            <a:r>
              <a:rPr lang="tr-TR" sz="1800" dirty="0">
                <a:solidFill>
                  <a:srgbClr val="333333"/>
                </a:solidFill>
                <a:effectLst/>
                <a:latin typeface="Söhne"/>
                <a:ea typeface="Calibri" panose="020F0502020204030204" pitchFamily="34" charset="0"/>
                <a:cs typeface="Calibri" panose="020F0502020204030204" pitchFamily="34" charset="0"/>
              </a:rPr>
              <a:t> of </a:t>
            </a:r>
            <a:r>
              <a:rPr lang="tr-TR" sz="1800" dirty="0" err="1">
                <a:solidFill>
                  <a:srgbClr val="333333"/>
                </a:solidFill>
                <a:effectLst/>
                <a:latin typeface="Söhne"/>
                <a:ea typeface="Calibri" panose="020F0502020204030204" pitchFamily="34" charset="0"/>
                <a:cs typeface="Calibri" panose="020F0502020204030204" pitchFamily="34" charset="0"/>
              </a:rPr>
              <a:t>bits</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encoded</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per</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subcarrier</a:t>
            </a:r>
            <a:r>
              <a:rPr lang="tr-TR" sz="1800" dirty="0">
                <a:solidFill>
                  <a:srgbClr val="333333"/>
                </a:solidFill>
                <a:effectLst/>
                <a:latin typeface="Söhne"/>
                <a:ea typeface="Calibri" panose="020F0502020204030204" pitchFamily="34" charset="0"/>
                <a:cs typeface="Calibri" panose="020F0502020204030204" pitchFamily="34" charset="0"/>
              </a:rPr>
              <a:t> </a:t>
            </a:r>
            <a:r>
              <a:rPr lang="tr-TR" sz="1800" dirty="0" err="1">
                <a:solidFill>
                  <a:srgbClr val="333333"/>
                </a:solidFill>
                <a:effectLst/>
                <a:latin typeface="Söhne"/>
                <a:ea typeface="Calibri" panose="020F0502020204030204" pitchFamily="34" charset="0"/>
                <a:cs typeface="Calibri" panose="020F0502020204030204" pitchFamily="34" charset="0"/>
              </a:rPr>
              <a:t>symbol</a:t>
            </a:r>
            <a:r>
              <a:rPr lang="tr-TR" sz="1800" dirty="0">
                <a:solidFill>
                  <a:srgbClr val="333333"/>
                </a:solidFill>
                <a:effectLst/>
                <a:latin typeface="Söhne"/>
                <a:ea typeface="Calibri" panose="020F0502020204030204" pitchFamily="34" charset="0"/>
                <a:cs typeface="Calibri" panose="020F0502020204030204" pitchFamily="34" charset="0"/>
              </a:rPr>
              <a:t>. </a:t>
            </a:r>
            <a:endParaRPr lang="tr-TR" sz="1800" dirty="0">
              <a:effectLst/>
              <a:latin typeface="Söhne"/>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Forward</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error</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correction</a:t>
            </a:r>
            <a:r>
              <a:rPr lang="tr-TR" sz="1800" dirty="0">
                <a:solidFill>
                  <a:srgbClr val="333333"/>
                </a:solidFill>
                <a:effectLst/>
                <a:latin typeface="Söhne"/>
                <a:ea typeface="Calibri" panose="020F0502020204030204" pitchFamily="34" charset="0"/>
              </a:rPr>
              <a:t> (FEC) </a:t>
            </a:r>
            <a:r>
              <a:rPr lang="tr-TR" sz="1800" dirty="0" err="1">
                <a:solidFill>
                  <a:srgbClr val="333333"/>
                </a:solidFill>
                <a:effectLst/>
                <a:latin typeface="Söhne"/>
                <a:ea typeface="Calibri" panose="020F0502020204030204" pitchFamily="34" charset="0"/>
              </a:rPr>
              <a:t>coding</a:t>
            </a:r>
            <a:r>
              <a:rPr lang="tr-TR" sz="1800" dirty="0">
                <a:solidFill>
                  <a:srgbClr val="333333"/>
                </a:solidFill>
                <a:effectLst/>
                <a:latin typeface="Söhne"/>
                <a:ea typeface="Calibri" panose="020F0502020204030204" pitchFamily="34" charset="0"/>
              </a:rPr>
              <a:t> is </a:t>
            </a:r>
            <a:r>
              <a:rPr lang="tr-TR" sz="1800" dirty="0" err="1">
                <a:solidFill>
                  <a:srgbClr val="333333"/>
                </a:solidFill>
                <a:effectLst/>
                <a:latin typeface="Söhne"/>
                <a:ea typeface="Calibri" panose="020F0502020204030204" pitchFamily="34" charset="0"/>
              </a:rPr>
              <a:t>applied</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to</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the</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user</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bits</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which</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reduces</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the</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effective</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user</a:t>
            </a:r>
            <a:r>
              <a:rPr lang="tr-TR" sz="1800" dirty="0">
                <a:solidFill>
                  <a:srgbClr val="333333"/>
                </a:solidFill>
                <a:effectLst/>
                <a:latin typeface="Söhne"/>
                <a:ea typeface="Calibri" panose="020F0502020204030204" pitchFamily="34" charset="0"/>
              </a:rPr>
              <a:t> bit rate but </a:t>
            </a:r>
            <a:r>
              <a:rPr lang="tr-TR" sz="1800" dirty="0" err="1">
                <a:solidFill>
                  <a:srgbClr val="333333"/>
                </a:solidFill>
                <a:effectLst/>
                <a:latin typeface="Söhne"/>
                <a:ea typeface="Calibri" panose="020F0502020204030204" pitchFamily="34" charset="0"/>
              </a:rPr>
              <a:t>also</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improves</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the</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probability</a:t>
            </a:r>
            <a:r>
              <a:rPr lang="tr-TR" sz="1800" dirty="0">
                <a:solidFill>
                  <a:srgbClr val="333333"/>
                </a:solidFill>
                <a:effectLst/>
                <a:latin typeface="Söhne"/>
                <a:ea typeface="Calibri" panose="020F0502020204030204" pitchFamily="34" charset="0"/>
              </a:rPr>
              <a:t> of </a:t>
            </a:r>
            <a:r>
              <a:rPr lang="tr-TR" sz="1800" dirty="0" err="1">
                <a:solidFill>
                  <a:srgbClr val="333333"/>
                </a:solidFill>
                <a:effectLst/>
                <a:latin typeface="Söhne"/>
                <a:ea typeface="Calibri" panose="020F0502020204030204" pitchFamily="34" charset="0"/>
              </a:rPr>
              <a:t>successful</a:t>
            </a:r>
            <a:r>
              <a:rPr lang="tr-TR" sz="1800" dirty="0">
                <a:solidFill>
                  <a:srgbClr val="333333"/>
                </a:solidFill>
                <a:effectLst/>
                <a:latin typeface="Söhne"/>
                <a:ea typeface="Calibri" panose="020F0502020204030204" pitchFamily="34" charset="0"/>
              </a:rPr>
              <a:t> </a:t>
            </a:r>
            <a:r>
              <a:rPr lang="tr-TR" sz="1800" dirty="0" err="1">
                <a:solidFill>
                  <a:srgbClr val="333333"/>
                </a:solidFill>
                <a:effectLst/>
                <a:latin typeface="Söhne"/>
                <a:ea typeface="Calibri" panose="020F0502020204030204" pitchFamily="34" charset="0"/>
              </a:rPr>
              <a:t>decoding</a:t>
            </a:r>
            <a:r>
              <a:rPr lang="tr-TR" sz="1800" dirty="0">
                <a:solidFill>
                  <a:srgbClr val="333333"/>
                </a:solidFill>
                <a:effectLst/>
                <a:latin typeface="Söhne"/>
                <a:ea typeface="Calibri" panose="020F0502020204030204" pitchFamily="34" charset="0"/>
              </a:rPr>
              <a:t>.</a:t>
            </a:r>
            <a:endParaRPr lang="tr-TR" sz="1800" dirty="0">
              <a:latin typeface="Söhne"/>
            </a:endParaRPr>
          </a:p>
        </p:txBody>
      </p:sp>
      <p:sp>
        <p:nvSpPr>
          <p:cNvPr id="6" name="Slayt Numarası Yer Tutucusu 5">
            <a:extLst>
              <a:ext uri="{FF2B5EF4-FFF2-40B4-BE49-F238E27FC236}">
                <a16:creationId xmlns:a16="http://schemas.microsoft.com/office/drawing/2014/main" id="{67BF477A-9B8D-43D6-37D7-E4ED3AE6A111}"/>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
        <p:nvSpPr>
          <p:cNvPr id="7" name="Metin kutusu 6">
            <a:extLst>
              <a:ext uri="{FF2B5EF4-FFF2-40B4-BE49-F238E27FC236}">
                <a16:creationId xmlns:a16="http://schemas.microsoft.com/office/drawing/2014/main" id="{8C4241B7-5D84-3701-9C3E-828355B3AE88}"/>
              </a:ext>
            </a:extLst>
          </p:cNvPr>
          <p:cNvSpPr txBox="1"/>
          <p:nvPr/>
        </p:nvSpPr>
        <p:spPr>
          <a:xfrm>
            <a:off x="1362074" y="2478419"/>
            <a:ext cx="3683480" cy="369332"/>
          </a:xfrm>
          <a:prstGeom prst="rect">
            <a:avLst/>
          </a:prstGeom>
          <a:noFill/>
        </p:spPr>
        <p:txBody>
          <a:bodyPr wrap="square" rtlCol="0">
            <a:spAutoFit/>
          </a:bodyPr>
          <a:lstStyle/>
          <a:p>
            <a:r>
              <a:rPr lang="tr-TR" b="1" dirty="0">
                <a:solidFill>
                  <a:schemeClr val="tx1">
                    <a:lumMod val="75000"/>
                    <a:lumOff val="25000"/>
                  </a:schemeClr>
                </a:solidFill>
                <a:latin typeface="Söhne"/>
              </a:rPr>
              <a:t>ENCODING / DECODING</a:t>
            </a:r>
          </a:p>
        </p:txBody>
      </p:sp>
    </p:spTree>
    <p:extLst>
      <p:ext uri="{BB962C8B-B14F-4D97-AF65-F5344CB8AC3E}">
        <p14:creationId xmlns:p14="http://schemas.microsoft.com/office/powerpoint/2010/main" val="1519324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b="1" i="0" dirty="0">
                <a:solidFill>
                  <a:schemeClr val="tx1">
                    <a:lumMod val="75000"/>
                    <a:lumOff val="25000"/>
                  </a:schemeClr>
                </a:solidFill>
                <a:effectLst/>
                <a:latin typeface="Söhne"/>
              </a:rPr>
              <a:t>Data Rate Options in a DSRC 10 MHz OFDM Channel</a:t>
            </a:r>
            <a:endParaRPr lang="en-US" b="1" dirty="0">
              <a:solidFill>
                <a:schemeClr val="tx1">
                  <a:lumMod val="75000"/>
                  <a:lumOff val="25000"/>
                </a:schemeClr>
              </a:solidFill>
              <a:latin typeface="Söhne"/>
            </a:endParaRP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5" name="Resim 4" descr="tablo içeren bir resim&#10;&#10;Açıklama otomatik olarak oluşturuldu">
            <a:extLst>
              <a:ext uri="{FF2B5EF4-FFF2-40B4-BE49-F238E27FC236}">
                <a16:creationId xmlns:a16="http://schemas.microsoft.com/office/drawing/2014/main" id="{881E881C-BF0A-B7E5-7C75-E6036817ECA6}"/>
              </a:ext>
            </a:extLst>
          </p:cNvPr>
          <p:cNvPicPr>
            <a:picLocks noChangeAspect="1"/>
          </p:cNvPicPr>
          <p:nvPr/>
        </p:nvPicPr>
        <p:blipFill>
          <a:blip r:embed="rId2"/>
          <a:stretch>
            <a:fillRect/>
          </a:stretch>
        </p:blipFill>
        <p:spPr>
          <a:xfrm>
            <a:off x="3281957" y="2400585"/>
            <a:ext cx="5628086" cy="3245868"/>
          </a:xfrm>
          <a:prstGeom prst="rect">
            <a:avLst/>
          </a:prstGeom>
        </p:spPr>
      </p:pic>
    </p:spTree>
    <p:extLst>
      <p:ext uri="{BB962C8B-B14F-4D97-AF65-F5344CB8AC3E}">
        <p14:creationId xmlns:p14="http://schemas.microsoft.com/office/powerpoint/2010/main" val="4089609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33414" y="308665"/>
            <a:ext cx="9842238" cy="1204912"/>
          </a:xfrm>
        </p:spPr>
        <p:txBody>
          <a:bodyPr/>
          <a:lstStyle/>
          <a:p>
            <a:r>
              <a:rPr lang="en-US" sz="2800" b="1" i="0" dirty="0">
                <a:solidFill>
                  <a:srgbClr val="333333"/>
                </a:solidFill>
                <a:effectLst/>
                <a:latin typeface="Söhne"/>
              </a:rPr>
              <a:t>OFDM Physical Medium Dependent (PMD) Function</a:t>
            </a: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447800" y="3429000"/>
            <a:ext cx="5111750" cy="1774720"/>
          </a:xfrm>
        </p:spPr>
        <p:txBody>
          <a:bodyPr>
            <a:normAutofit fontScale="25000" lnSpcReduction="20000"/>
          </a:bodyPr>
          <a:lstStyle/>
          <a:p>
            <a:r>
              <a:rPr lang="tr-TR" sz="7200" dirty="0">
                <a:solidFill>
                  <a:srgbClr val="333333"/>
                </a:solidFill>
                <a:effectLst/>
                <a:latin typeface="Söhne"/>
                <a:ea typeface="Calibri" panose="020F0502020204030204" pitchFamily="34" charset="0"/>
                <a:cs typeface="Times New Roman" panose="02020603050405020304" pitchFamily="18" charset="0"/>
              </a:rPr>
              <a:t>OFDM </a:t>
            </a:r>
            <a:r>
              <a:rPr lang="tr-TR" sz="7200" dirty="0" err="1">
                <a:solidFill>
                  <a:srgbClr val="333333"/>
                </a:solidFill>
                <a:effectLst/>
                <a:latin typeface="Söhne"/>
                <a:ea typeface="Calibri" panose="020F0502020204030204" pitchFamily="34" charset="0"/>
                <a:cs typeface="Times New Roman" panose="02020603050405020304" pitchFamily="18" charset="0"/>
              </a:rPr>
              <a:t>modulation</a:t>
            </a:r>
            <a:r>
              <a:rPr lang="tr-TR" sz="7200" dirty="0">
                <a:solidFill>
                  <a:srgbClr val="333333"/>
                </a:solidFill>
                <a:latin typeface="Söhne"/>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tr-TR" sz="7200" dirty="0" err="1">
                <a:solidFill>
                  <a:srgbClr val="333333"/>
                </a:solidFill>
                <a:effectLst/>
                <a:latin typeface="Söhne"/>
                <a:ea typeface="Calibri" panose="020F0502020204030204" pitchFamily="34" charset="0"/>
                <a:cs typeface="Times New Roman" panose="02020603050405020304" pitchFamily="18" charset="0"/>
              </a:rPr>
              <a:t>Inverse</a:t>
            </a: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Fast</a:t>
            </a:r>
            <a:r>
              <a:rPr lang="tr-TR" sz="7200" dirty="0">
                <a:solidFill>
                  <a:srgbClr val="333333"/>
                </a:solidFill>
                <a:effectLst/>
                <a:latin typeface="Söhne"/>
                <a:ea typeface="Calibri" panose="020F0502020204030204" pitchFamily="34" charset="0"/>
                <a:cs typeface="Times New Roman" panose="02020603050405020304" pitchFamily="18" charset="0"/>
              </a:rPr>
              <a:t> Fourier </a:t>
            </a:r>
            <a:r>
              <a:rPr lang="tr-TR" sz="7200" dirty="0" err="1">
                <a:solidFill>
                  <a:srgbClr val="333333"/>
                </a:solidFill>
                <a:effectLst/>
                <a:latin typeface="Söhne"/>
                <a:ea typeface="Calibri" panose="020F0502020204030204" pitchFamily="34" charset="0"/>
                <a:cs typeface="Times New Roman" panose="02020603050405020304" pitchFamily="18" charset="0"/>
              </a:rPr>
              <a:t>Transform</a:t>
            </a: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calculation</a:t>
            </a:r>
            <a:endParaRPr lang="tr-TR" sz="7200" dirty="0">
              <a:solidFill>
                <a:srgbClr val="333333"/>
              </a:solidFill>
              <a:latin typeface="Söhne"/>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Guard</a:t>
            </a: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Interval</a:t>
            </a: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cyclic</a:t>
            </a: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prefix</a:t>
            </a: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insertion</a:t>
            </a:r>
            <a:r>
              <a:rPr lang="tr-TR" sz="7200" dirty="0">
                <a:solidFill>
                  <a:srgbClr val="333333"/>
                </a:solidFill>
                <a:effectLst/>
                <a:latin typeface="Söhne"/>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latin typeface="Söhne"/>
                <a:ea typeface="Calibri" panose="020F0502020204030204" pitchFamily="34" charset="0"/>
                <a:cs typeface="Times New Roman" panose="02020603050405020304" pitchFamily="18" charset="0"/>
              </a:rPr>
              <a:t>W</a:t>
            </a:r>
            <a:r>
              <a:rPr lang="tr-TR" sz="7200" dirty="0" err="1">
                <a:solidFill>
                  <a:srgbClr val="333333"/>
                </a:solidFill>
                <a:effectLst/>
                <a:latin typeface="Söhne"/>
                <a:ea typeface="Calibri" panose="020F0502020204030204" pitchFamily="34" charset="0"/>
                <a:cs typeface="Times New Roman" panose="02020603050405020304" pitchFamily="18" charset="0"/>
              </a:rPr>
              <a:t>ave</a:t>
            </a: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shape</a:t>
            </a: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filtering</a:t>
            </a:r>
            <a:r>
              <a:rPr lang="tr-TR" sz="7200" dirty="0">
                <a:solidFill>
                  <a:srgbClr val="333333"/>
                </a:solidFill>
                <a:effectLst/>
                <a:latin typeface="Söhne"/>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tr-TR" sz="7200" dirty="0">
                <a:solidFill>
                  <a:srgbClr val="333333"/>
                </a:solidFill>
                <a:effectLst/>
                <a:latin typeface="Söhne"/>
                <a:ea typeface="Calibri" panose="020F0502020204030204" pitchFamily="34" charset="0"/>
                <a:cs typeface="Times New Roman" panose="02020603050405020304" pitchFamily="18" charset="0"/>
              </a:rPr>
              <a:t>RF </a:t>
            </a:r>
            <a:r>
              <a:rPr lang="tr-TR" sz="7200" dirty="0" err="1">
                <a:solidFill>
                  <a:srgbClr val="333333"/>
                </a:solidFill>
                <a:effectLst/>
                <a:latin typeface="Söhne"/>
                <a:ea typeface="Calibri" panose="020F0502020204030204" pitchFamily="34" charset="0"/>
                <a:cs typeface="Times New Roman" panose="02020603050405020304" pitchFamily="18" charset="0"/>
              </a:rPr>
              <a:t>modulation</a:t>
            </a:r>
            <a:r>
              <a:rPr lang="tr-TR" sz="7200" dirty="0">
                <a:solidFill>
                  <a:srgbClr val="333333"/>
                </a:solidFill>
                <a:effectLst/>
                <a:latin typeface="Söhne"/>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tr-TR" sz="7200" dirty="0" err="1">
                <a:solidFill>
                  <a:srgbClr val="333333"/>
                </a:solidFill>
                <a:effectLst/>
                <a:latin typeface="Söhne"/>
                <a:ea typeface="Calibri" panose="020F0502020204030204" pitchFamily="34" charset="0"/>
                <a:cs typeface="Times New Roman" panose="02020603050405020304" pitchFamily="18" charset="0"/>
              </a:rPr>
              <a:t>Power</a:t>
            </a:r>
            <a:r>
              <a:rPr lang="tr-TR" sz="7200" dirty="0">
                <a:solidFill>
                  <a:srgbClr val="333333"/>
                </a:solidFill>
                <a:effectLst/>
                <a:latin typeface="Söhne"/>
                <a:ea typeface="Calibri" panose="020F0502020204030204" pitchFamily="34" charset="0"/>
                <a:cs typeface="Times New Roman" panose="02020603050405020304" pitchFamily="18" charset="0"/>
              </a:rPr>
              <a:t> </a:t>
            </a:r>
            <a:r>
              <a:rPr lang="tr-TR" sz="7200" dirty="0" err="1">
                <a:solidFill>
                  <a:srgbClr val="333333"/>
                </a:solidFill>
                <a:effectLst/>
                <a:latin typeface="Söhne"/>
                <a:ea typeface="Calibri" panose="020F0502020204030204" pitchFamily="34" charset="0"/>
                <a:cs typeface="Times New Roman" panose="02020603050405020304" pitchFamily="18" charset="0"/>
              </a:rPr>
              <a:t>amplification</a:t>
            </a:r>
            <a:r>
              <a:rPr lang="tr-TR" sz="7200" dirty="0">
                <a:solidFill>
                  <a:srgbClr val="333333"/>
                </a:solidFill>
                <a:effectLst/>
                <a:latin typeface="Söhne"/>
                <a:ea typeface="Calibri" panose="020F0502020204030204" pitchFamily="34" charset="0"/>
                <a:cs typeface="Times New Roman" panose="02020603050405020304" pitchFamily="18" charset="0"/>
              </a:rPr>
              <a:t>.</a:t>
            </a:r>
            <a:endParaRPr lang="tr-TR" sz="7200" dirty="0">
              <a:effectLst/>
              <a:latin typeface="Söhne"/>
              <a:ea typeface="Calibri" panose="020F0502020204030204" pitchFamily="34"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7" name="Metin kutusu 6">
            <a:extLst>
              <a:ext uri="{FF2B5EF4-FFF2-40B4-BE49-F238E27FC236}">
                <a16:creationId xmlns:a16="http://schemas.microsoft.com/office/drawing/2014/main" id="{CC3C743A-F927-A9C6-F94E-38167FFA0402}"/>
              </a:ext>
            </a:extLst>
          </p:cNvPr>
          <p:cNvSpPr txBox="1"/>
          <p:nvPr/>
        </p:nvSpPr>
        <p:spPr>
          <a:xfrm>
            <a:off x="1447800" y="2481541"/>
            <a:ext cx="2991928" cy="400110"/>
          </a:xfrm>
          <a:prstGeom prst="rect">
            <a:avLst/>
          </a:prstGeom>
          <a:noFill/>
        </p:spPr>
        <p:txBody>
          <a:bodyPr wrap="square" rtlCol="0">
            <a:spAutoFit/>
          </a:bodyPr>
          <a:lstStyle/>
          <a:p>
            <a:r>
              <a:rPr lang="tr-TR" sz="2000" b="1" dirty="0">
                <a:solidFill>
                  <a:schemeClr val="tx1">
                    <a:lumMod val="75000"/>
                    <a:lumOff val="25000"/>
                  </a:schemeClr>
                </a:solidFill>
              </a:rPr>
              <a:t>PMD TRANSMITTER</a:t>
            </a:r>
          </a:p>
        </p:txBody>
      </p:sp>
    </p:spTree>
    <p:extLst>
      <p:ext uri="{BB962C8B-B14F-4D97-AF65-F5344CB8AC3E}">
        <p14:creationId xmlns:p14="http://schemas.microsoft.com/office/powerpoint/2010/main" val="1776606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id="{B1153EC3-5787-1D7F-C3AE-F0D9BC637B3F}"/>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8" name="Metin Yer Tutucusu 7">
            <a:extLst>
              <a:ext uri="{FF2B5EF4-FFF2-40B4-BE49-F238E27FC236}">
                <a16:creationId xmlns:a16="http://schemas.microsoft.com/office/drawing/2014/main" id="{84C8DF09-A7AF-B3CC-6933-55B370D68674}"/>
              </a:ext>
            </a:extLst>
          </p:cNvPr>
          <p:cNvSpPr txBox="1">
            <a:spLocks noGrp="1"/>
          </p:cNvSpPr>
          <p:nvPr>
            <p:ph type="body" idx="1"/>
          </p:nvPr>
        </p:nvSpPr>
        <p:spPr>
          <a:xfrm>
            <a:off x="1353449" y="3172169"/>
            <a:ext cx="5111750" cy="218572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tr-TR" sz="1800" dirty="0">
                <a:solidFill>
                  <a:srgbClr val="333333"/>
                </a:solidFill>
                <a:effectLst/>
                <a:latin typeface="Söhne"/>
                <a:ea typeface="Calibri" panose="020F0502020204030204" pitchFamily="34" charset="0"/>
                <a:cs typeface="Calibri" panose="020F0502020204030204" pitchFamily="34" charset="0"/>
              </a:rPr>
              <a:t>PCLP r</a:t>
            </a:r>
            <a:r>
              <a:rPr lang="en-US" sz="1800" b="0" i="0" dirty="0" err="1">
                <a:solidFill>
                  <a:srgbClr val="333333"/>
                </a:solidFill>
                <a:effectLst/>
                <a:latin typeface="Söhne"/>
              </a:rPr>
              <a:t>equests</a:t>
            </a:r>
            <a:r>
              <a:rPr lang="en-US" sz="1800" b="0" i="0" dirty="0">
                <a:solidFill>
                  <a:srgbClr val="333333"/>
                </a:solidFill>
                <a:effectLst/>
                <a:latin typeface="Söhne"/>
              </a:rPr>
              <a:t> the PMD to transmit a frame</a:t>
            </a:r>
            <a:r>
              <a:rPr lang="tr-TR" sz="1800" dirty="0">
                <a:solidFill>
                  <a:srgbClr val="333333"/>
                </a:solidFill>
                <a:effectLst/>
                <a:latin typeface="Söhne"/>
                <a:ea typeface="Calibri" panose="020F0502020204030204" pitchFamily="34" charset="0"/>
                <a:cs typeface="Calibri" panose="020F0502020204030204" pitchFamily="34" charset="0"/>
              </a:rPr>
              <a:t>.</a:t>
            </a:r>
            <a:endParaRPr lang="tr-TR" sz="1800" dirty="0">
              <a:effectLst/>
              <a:latin typeface="Söhne"/>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tr-TR" sz="18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Frame</a:t>
            </a:r>
            <a:r>
              <a:rPr lang="tr-TR" sz="1800" dirty="0">
                <a:solidFill>
                  <a:srgbClr val="333333"/>
                </a:solidFill>
                <a:latin typeface="Calibri" panose="020F0502020204030204" pitchFamily="34" charset="0"/>
                <a:ea typeface="Calibri" panose="020F0502020204030204" pitchFamily="34" charset="0"/>
                <a:cs typeface="Calibri" panose="020F0502020204030204" pitchFamily="34" charset="0"/>
              </a:rPr>
              <a:t> </a:t>
            </a:r>
            <a:r>
              <a:rPr lang="tr-TR" sz="1800" dirty="0" err="1">
                <a:solidFill>
                  <a:srgbClr val="333333"/>
                </a:solidFill>
                <a:latin typeface="Calibri" panose="020F0502020204030204" pitchFamily="34" charset="0"/>
                <a:ea typeface="Calibri" panose="020F0502020204030204" pitchFamily="34" charset="0"/>
                <a:cs typeface="Calibri" panose="020F0502020204030204" pitchFamily="34" charset="0"/>
              </a:rPr>
              <a:t>included</a:t>
            </a:r>
            <a:r>
              <a:rPr lang="tr-TR" sz="1800" dirty="0">
                <a:solidFill>
                  <a:srgbClr val="333333"/>
                </a:solidFill>
                <a:latin typeface="Calibri" panose="020F0502020204030204" pitchFamily="34" charset="0"/>
                <a:ea typeface="Calibri" panose="020F0502020204030204" pitchFamily="34" charset="0"/>
                <a:cs typeface="Calibri" panose="020F0502020204030204" pitchFamily="34" charset="0"/>
              </a:rPr>
              <a:t> </a:t>
            </a:r>
            <a:r>
              <a:rPr lang="tr-TR" sz="1800" dirty="0" err="1">
                <a:solidFill>
                  <a:srgbClr val="333333"/>
                </a:solidFill>
                <a:latin typeface="Calibri" panose="020F0502020204030204" pitchFamily="34" charset="0"/>
                <a:ea typeface="Calibri" panose="020F0502020204030204" pitchFamily="34" charset="0"/>
                <a:cs typeface="Calibri" panose="020F0502020204030204" pitchFamily="34" charset="0"/>
              </a:rPr>
              <a:t>s</a:t>
            </a:r>
            <a:r>
              <a:rPr lang="tr-TR" sz="18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ymbol</a:t>
            </a:r>
            <a:r>
              <a:rPr lang="tr-TR"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data rate </a:t>
            </a:r>
            <a:r>
              <a:rPr lang="tr-TR" sz="18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and</a:t>
            </a:r>
            <a:r>
              <a:rPr lang="tr-TR"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transport </a:t>
            </a:r>
            <a:r>
              <a:rPr lang="tr-TR" sz="18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power</a:t>
            </a:r>
            <a:r>
              <a:rPr lang="tr-TR"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tr-TR" sz="18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information</a:t>
            </a:r>
            <a:r>
              <a:rPr lang="tr-TR"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tr-TR"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PMD </a:t>
            </a:r>
            <a:r>
              <a:rPr lang="tr-TR" sz="18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process</a:t>
            </a:r>
            <a:r>
              <a:rPr lang="tr-TR"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tr-TR" sz="18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the</a:t>
            </a:r>
            <a:r>
              <a:rPr lang="tr-TR"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data.</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9" name="Title 1">
            <a:extLst>
              <a:ext uri="{FF2B5EF4-FFF2-40B4-BE49-F238E27FC236}">
                <a16:creationId xmlns:a16="http://schemas.microsoft.com/office/drawing/2014/main" id="{B5CAAB5C-1A7C-BA6F-F5C6-13DC499949C5}"/>
              </a:ext>
            </a:extLst>
          </p:cNvPr>
          <p:cNvSpPr txBox="1">
            <a:spLocks/>
          </p:cNvSpPr>
          <p:nvPr/>
        </p:nvSpPr>
        <p:spPr>
          <a:xfrm>
            <a:off x="233414" y="308665"/>
            <a:ext cx="9842238"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solidFill>
                  <a:srgbClr val="333333"/>
                </a:solidFill>
                <a:latin typeface="Söhne"/>
              </a:rPr>
              <a:t>OFDM Physical Medium Dependent (PMD) Function</a:t>
            </a:r>
            <a:endParaRPr lang="en-US" dirty="0"/>
          </a:p>
        </p:txBody>
      </p:sp>
      <p:sp>
        <p:nvSpPr>
          <p:cNvPr id="10" name="Metin kutusu 9">
            <a:extLst>
              <a:ext uri="{FF2B5EF4-FFF2-40B4-BE49-F238E27FC236}">
                <a16:creationId xmlns:a16="http://schemas.microsoft.com/office/drawing/2014/main" id="{E29B5864-C4B3-2BEB-280B-4924FD56FED2}"/>
              </a:ext>
            </a:extLst>
          </p:cNvPr>
          <p:cNvSpPr txBox="1"/>
          <p:nvPr/>
        </p:nvSpPr>
        <p:spPr>
          <a:xfrm>
            <a:off x="1353449" y="2360259"/>
            <a:ext cx="2991928" cy="400110"/>
          </a:xfrm>
          <a:prstGeom prst="rect">
            <a:avLst/>
          </a:prstGeom>
          <a:noFill/>
        </p:spPr>
        <p:txBody>
          <a:bodyPr wrap="square" rtlCol="0">
            <a:spAutoFit/>
          </a:bodyPr>
          <a:lstStyle/>
          <a:p>
            <a:r>
              <a:rPr lang="tr-TR" sz="2000" b="1" dirty="0">
                <a:solidFill>
                  <a:schemeClr val="tx1">
                    <a:lumMod val="75000"/>
                    <a:lumOff val="25000"/>
                  </a:schemeClr>
                </a:solidFill>
              </a:rPr>
              <a:t>PMD TRANSMITTER</a:t>
            </a:r>
          </a:p>
        </p:txBody>
      </p:sp>
    </p:spTree>
    <p:extLst>
      <p:ext uri="{BB962C8B-B14F-4D97-AF65-F5344CB8AC3E}">
        <p14:creationId xmlns:p14="http://schemas.microsoft.com/office/powerpoint/2010/main" val="1973802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05442" y="365125"/>
            <a:ext cx="10948358" cy="1325563"/>
          </a:xfrm>
        </p:spPr>
        <p:txBody>
          <a:bodyPr>
            <a:normAutofit/>
          </a:bodyPr>
          <a:lstStyle/>
          <a:p>
            <a:pPr algn="l">
              <a:lnSpc>
                <a:spcPct val="107000"/>
              </a:lnSpc>
              <a:spcAft>
                <a:spcPts val="800"/>
              </a:spcAft>
            </a:pPr>
            <a:r>
              <a:rPr lang="tr-TR" b="1" i="0" dirty="0">
                <a:solidFill>
                  <a:schemeClr val="tx1">
                    <a:lumMod val="75000"/>
                    <a:lumOff val="25000"/>
                  </a:schemeClr>
                </a:solidFill>
                <a:effectLst/>
                <a:latin typeface="Söhne"/>
              </a:rPr>
              <a:t>FCC Device </a:t>
            </a:r>
            <a:r>
              <a:rPr lang="tr-TR" b="1" i="0" dirty="0" err="1">
                <a:solidFill>
                  <a:schemeClr val="tx1">
                    <a:lumMod val="75000"/>
                    <a:lumOff val="25000"/>
                  </a:schemeClr>
                </a:solidFill>
                <a:effectLst/>
                <a:latin typeface="Söhne"/>
              </a:rPr>
              <a:t>ClassIfIcatIon</a:t>
            </a:r>
            <a:r>
              <a:rPr lang="tr-TR" b="1" i="0" dirty="0">
                <a:solidFill>
                  <a:schemeClr val="tx1">
                    <a:lumMod val="75000"/>
                    <a:lumOff val="25000"/>
                  </a:schemeClr>
                </a:solidFill>
                <a:effectLst/>
                <a:latin typeface="Söhne"/>
              </a:rPr>
              <a:t> ACCORDING TO MAXIMUM TRANSPORT POWER</a:t>
            </a:r>
            <a:endParaRPr lang="tr-TR" b="1" dirty="0">
              <a:solidFill>
                <a:schemeClr val="tx1">
                  <a:lumMod val="75000"/>
                  <a:lumOff val="25000"/>
                </a:schemeClr>
              </a:solidFill>
              <a:effectLst/>
              <a:latin typeface="Söhne"/>
              <a:ea typeface="Calibri" panose="020F0502020204030204" pitchFamily="34"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Resim 4" descr="tablo içeren bir resim&#10;&#10;Açıklama otomatik olarak oluşturuldu">
            <a:extLst>
              <a:ext uri="{FF2B5EF4-FFF2-40B4-BE49-F238E27FC236}">
                <a16:creationId xmlns:a16="http://schemas.microsoft.com/office/drawing/2014/main" id="{BF8A0E39-8364-4E1F-5C15-E54EDB8C9431}"/>
              </a:ext>
            </a:extLst>
          </p:cNvPr>
          <p:cNvPicPr>
            <a:picLocks noChangeAspect="1"/>
          </p:cNvPicPr>
          <p:nvPr/>
        </p:nvPicPr>
        <p:blipFill>
          <a:blip r:embed="rId2"/>
          <a:stretch>
            <a:fillRect/>
          </a:stretch>
        </p:blipFill>
        <p:spPr>
          <a:xfrm>
            <a:off x="2980317" y="2598078"/>
            <a:ext cx="5630283" cy="2336231"/>
          </a:xfrm>
          <a:prstGeom prst="rect">
            <a:avLst/>
          </a:prstGeom>
        </p:spPr>
      </p:pic>
      <p:sp>
        <p:nvSpPr>
          <p:cNvPr id="7" name="Metin kutusu 6">
            <a:extLst>
              <a:ext uri="{FF2B5EF4-FFF2-40B4-BE49-F238E27FC236}">
                <a16:creationId xmlns:a16="http://schemas.microsoft.com/office/drawing/2014/main" id="{912DBB99-4EEB-2A4F-6061-FB5E35D732A0}"/>
              </a:ext>
            </a:extLst>
          </p:cNvPr>
          <p:cNvSpPr txBox="1"/>
          <p:nvPr/>
        </p:nvSpPr>
        <p:spPr>
          <a:xfrm>
            <a:off x="1388853" y="1956607"/>
            <a:ext cx="1932317" cy="375552"/>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tr-TR"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V2V -&gt; 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6155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id="{B1153EC3-5787-1D7F-C3AE-F0D9BC637B3F}"/>
              </a:ext>
            </a:extLst>
          </p:cNvPr>
          <p:cNvSpPr>
            <a:spLocks noGrp="1"/>
          </p:cNvSpPr>
          <p:nvPr>
            <p:ph type="sldNum" sz="quarter" idx="12"/>
          </p:nvPr>
        </p:nvSpPr>
        <p:spPr/>
        <p:txBody>
          <a:bodyPr/>
          <a:lstStyle/>
          <a:p>
            <a:fld id="{A49DFD55-3C28-40EF-9E31-A92D2E4017FF}" type="slidenum">
              <a:rPr lang="en-US" smtClean="0">
                <a:latin typeface="Söhne"/>
              </a:rPr>
              <a:pPr/>
              <a:t>25</a:t>
            </a:fld>
            <a:endParaRPr lang="en-US" dirty="0">
              <a:latin typeface="Söhne"/>
            </a:endParaRPr>
          </a:p>
        </p:txBody>
      </p:sp>
      <p:sp>
        <p:nvSpPr>
          <p:cNvPr id="8" name="Metin Yer Tutucusu 7">
            <a:extLst>
              <a:ext uri="{FF2B5EF4-FFF2-40B4-BE49-F238E27FC236}">
                <a16:creationId xmlns:a16="http://schemas.microsoft.com/office/drawing/2014/main" id="{84C8DF09-A7AF-B3CC-6933-55B370D68674}"/>
              </a:ext>
            </a:extLst>
          </p:cNvPr>
          <p:cNvSpPr txBox="1">
            <a:spLocks noGrp="1"/>
          </p:cNvSpPr>
          <p:nvPr>
            <p:ph type="body" idx="1"/>
          </p:nvPr>
        </p:nvSpPr>
        <p:spPr>
          <a:xfrm>
            <a:off x="1353449" y="2888916"/>
            <a:ext cx="5111750" cy="3016210"/>
          </a:xfrm>
          <a:prstGeom prst="rect">
            <a:avLst/>
          </a:prstGeom>
          <a:noFill/>
        </p:spPr>
        <p:txBody>
          <a:bodyPr wrap="square" rtlCol="0">
            <a:spAutoFit/>
          </a:bodyPr>
          <a:lstStyle/>
          <a:p>
            <a:r>
              <a:rPr lang="tr-TR" sz="1800" dirty="0" err="1">
                <a:solidFill>
                  <a:srgbClr val="333333"/>
                </a:solidFill>
                <a:effectLst/>
                <a:latin typeface="Söhne"/>
                <a:ea typeface="Times New Roman" panose="02020603050405020304" pitchFamily="18" charset="0"/>
              </a:rPr>
              <a:t>The</a:t>
            </a:r>
            <a:r>
              <a:rPr lang="tr-TR" sz="1800" dirty="0">
                <a:solidFill>
                  <a:srgbClr val="333333"/>
                </a:solidFill>
                <a:effectLst/>
                <a:latin typeface="Söhne"/>
                <a:ea typeface="Times New Roman" panose="02020603050405020304" pitchFamily="18" charset="0"/>
              </a:rPr>
              <a:t> PMD </a:t>
            </a:r>
            <a:r>
              <a:rPr lang="tr-TR" sz="1800" dirty="0" err="1">
                <a:solidFill>
                  <a:srgbClr val="333333"/>
                </a:solidFill>
                <a:effectLst/>
                <a:latin typeface="Söhne"/>
                <a:ea typeface="Times New Roman" panose="02020603050405020304" pitchFamily="18" charset="0"/>
              </a:rPr>
              <a:t>receiver</a:t>
            </a:r>
            <a:r>
              <a:rPr lang="tr-TR" sz="1800" dirty="0">
                <a:solidFill>
                  <a:srgbClr val="333333"/>
                </a:solidFill>
                <a:effectLst/>
                <a:latin typeface="Söhne"/>
                <a:ea typeface="Times New Roman" panose="02020603050405020304" pitchFamily="18" charset="0"/>
              </a:rPr>
              <a:t> </a:t>
            </a:r>
            <a:r>
              <a:rPr lang="tr-TR" sz="1800" dirty="0" err="1">
                <a:solidFill>
                  <a:srgbClr val="333333"/>
                </a:solidFill>
                <a:effectLst/>
                <a:latin typeface="Söhne"/>
                <a:ea typeface="Times New Roman" panose="02020603050405020304" pitchFamily="18" charset="0"/>
              </a:rPr>
              <a:t>performs</a:t>
            </a:r>
            <a:r>
              <a:rPr lang="tr-TR" sz="1800" dirty="0">
                <a:solidFill>
                  <a:srgbClr val="333333"/>
                </a:solidFill>
                <a:effectLst/>
                <a:latin typeface="Söhne"/>
                <a:ea typeface="Times New Roman" panose="02020603050405020304" pitchFamily="18" charset="0"/>
              </a:rPr>
              <a:t> </a:t>
            </a:r>
            <a:r>
              <a:rPr lang="tr-TR" sz="1800" dirty="0" err="1">
                <a:solidFill>
                  <a:srgbClr val="333333"/>
                </a:solidFill>
                <a:effectLst/>
                <a:latin typeface="Söhne"/>
                <a:ea typeface="Times New Roman" panose="02020603050405020304" pitchFamily="18" charset="0"/>
              </a:rPr>
              <a:t>the</a:t>
            </a:r>
            <a:r>
              <a:rPr lang="tr-TR" sz="1800" dirty="0">
                <a:solidFill>
                  <a:srgbClr val="333333"/>
                </a:solidFill>
                <a:effectLst/>
                <a:latin typeface="Söhne"/>
                <a:ea typeface="Times New Roman" panose="02020603050405020304" pitchFamily="18" charset="0"/>
              </a:rPr>
              <a:t> </a:t>
            </a:r>
            <a:r>
              <a:rPr lang="tr-TR" sz="1800" dirty="0" err="1">
                <a:solidFill>
                  <a:srgbClr val="333333"/>
                </a:solidFill>
                <a:effectLst/>
                <a:latin typeface="Söhne"/>
                <a:ea typeface="Times New Roman" panose="02020603050405020304" pitchFamily="18" charset="0"/>
              </a:rPr>
              <a:t>demodulation</a:t>
            </a:r>
            <a:r>
              <a:rPr lang="tr-TR" sz="1800" dirty="0">
                <a:solidFill>
                  <a:srgbClr val="333333"/>
                </a:solidFill>
                <a:effectLst/>
                <a:latin typeface="Söhne"/>
                <a:ea typeface="Times New Roman" panose="02020603050405020304" pitchFamily="18" charset="0"/>
              </a:rPr>
              <a:t> </a:t>
            </a:r>
            <a:r>
              <a:rPr lang="tr-TR" sz="1800" dirty="0" err="1">
                <a:solidFill>
                  <a:srgbClr val="333333"/>
                </a:solidFill>
                <a:effectLst/>
                <a:latin typeface="Söhne"/>
                <a:ea typeface="Times New Roman" panose="02020603050405020304" pitchFamily="18" charset="0"/>
              </a:rPr>
              <a:t>steps</a:t>
            </a:r>
            <a:r>
              <a:rPr lang="tr-TR" sz="1800" dirty="0">
                <a:solidFill>
                  <a:srgbClr val="333333"/>
                </a:solidFill>
                <a:latin typeface="Söhne"/>
                <a:ea typeface="Times New Roman" panose="02020603050405020304" pitchFamily="18" charset="0"/>
              </a:rPr>
              <a:t>;</a:t>
            </a:r>
          </a:p>
          <a:p>
            <a:pPr marL="285750" indent="-285750">
              <a:buFont typeface="Arial" panose="020B0604020202020204" pitchFamily="34" charset="0"/>
              <a:buChar char="•"/>
            </a:pPr>
            <a:r>
              <a:rPr lang="tr-TR" sz="1800" dirty="0" err="1">
                <a:solidFill>
                  <a:srgbClr val="333333"/>
                </a:solidFill>
                <a:latin typeface="Söhne"/>
                <a:ea typeface="Times New Roman" panose="02020603050405020304" pitchFamily="18" charset="0"/>
              </a:rPr>
              <a:t>A</a:t>
            </a:r>
            <a:r>
              <a:rPr lang="tr-TR" sz="1800" dirty="0" err="1">
                <a:solidFill>
                  <a:srgbClr val="333333"/>
                </a:solidFill>
                <a:effectLst/>
                <a:latin typeface="Söhne"/>
                <a:ea typeface="Times New Roman" panose="02020603050405020304" pitchFamily="18" charset="0"/>
              </a:rPr>
              <a:t>utomatic</a:t>
            </a:r>
            <a:r>
              <a:rPr lang="tr-TR" sz="1800" dirty="0">
                <a:solidFill>
                  <a:srgbClr val="333333"/>
                </a:solidFill>
                <a:effectLst/>
                <a:latin typeface="Söhne"/>
                <a:ea typeface="Times New Roman" panose="02020603050405020304" pitchFamily="18" charset="0"/>
              </a:rPr>
              <a:t> </a:t>
            </a:r>
            <a:r>
              <a:rPr lang="tr-TR" sz="1800" dirty="0" err="1">
                <a:solidFill>
                  <a:srgbClr val="333333"/>
                </a:solidFill>
                <a:effectLst/>
                <a:latin typeface="Söhne"/>
                <a:ea typeface="Times New Roman" panose="02020603050405020304" pitchFamily="18" charset="0"/>
              </a:rPr>
              <a:t>gain</a:t>
            </a:r>
            <a:r>
              <a:rPr lang="tr-TR" sz="1800" dirty="0">
                <a:solidFill>
                  <a:srgbClr val="333333"/>
                </a:solidFill>
                <a:effectLst/>
                <a:latin typeface="Söhne"/>
                <a:ea typeface="Times New Roman" panose="02020603050405020304" pitchFamily="18" charset="0"/>
              </a:rPr>
              <a:t> </a:t>
            </a:r>
            <a:r>
              <a:rPr lang="tr-TR" sz="1800" dirty="0" err="1">
                <a:solidFill>
                  <a:srgbClr val="333333"/>
                </a:solidFill>
                <a:effectLst/>
                <a:latin typeface="Söhne"/>
                <a:ea typeface="Times New Roman" panose="02020603050405020304" pitchFamily="18" charset="0"/>
              </a:rPr>
              <a:t>control</a:t>
            </a:r>
            <a:r>
              <a:rPr lang="tr-TR" sz="1800" dirty="0">
                <a:solidFill>
                  <a:srgbClr val="333333"/>
                </a:solidFill>
                <a:effectLst/>
                <a:latin typeface="Söhne"/>
                <a:ea typeface="Times New Roman" panose="02020603050405020304" pitchFamily="18" charset="0"/>
              </a:rPr>
              <a:t> (AGC)</a:t>
            </a:r>
          </a:p>
          <a:p>
            <a:pPr marL="285750" indent="-285750">
              <a:buFont typeface="Arial" panose="020B0604020202020204" pitchFamily="34" charset="0"/>
              <a:buChar char="•"/>
            </a:pPr>
            <a:r>
              <a:rPr lang="tr-TR" sz="1800" dirty="0" err="1">
                <a:solidFill>
                  <a:srgbClr val="333333"/>
                </a:solidFill>
                <a:latin typeface="Söhne"/>
                <a:ea typeface="Times New Roman" panose="02020603050405020304" pitchFamily="18" charset="0"/>
              </a:rPr>
              <a:t>C</a:t>
            </a:r>
            <a:r>
              <a:rPr lang="tr-TR" sz="1800" dirty="0" err="1">
                <a:solidFill>
                  <a:srgbClr val="333333"/>
                </a:solidFill>
                <a:effectLst/>
                <a:latin typeface="Söhne"/>
                <a:ea typeface="Times New Roman" panose="02020603050405020304" pitchFamily="18" charset="0"/>
              </a:rPr>
              <a:t>lock</a:t>
            </a:r>
            <a:r>
              <a:rPr lang="tr-TR" sz="1800" dirty="0">
                <a:solidFill>
                  <a:srgbClr val="333333"/>
                </a:solidFill>
                <a:effectLst/>
                <a:latin typeface="Söhne"/>
                <a:ea typeface="Times New Roman" panose="02020603050405020304" pitchFamily="18" charset="0"/>
              </a:rPr>
              <a:t> </a:t>
            </a:r>
            <a:r>
              <a:rPr lang="tr-TR" sz="1800" dirty="0" err="1">
                <a:solidFill>
                  <a:srgbClr val="333333"/>
                </a:solidFill>
                <a:effectLst/>
                <a:latin typeface="Söhne"/>
                <a:ea typeface="Times New Roman" panose="02020603050405020304" pitchFamily="18" charset="0"/>
              </a:rPr>
              <a:t>recovery</a:t>
            </a:r>
            <a:endParaRPr lang="tr-TR" sz="1800" dirty="0">
              <a:solidFill>
                <a:srgbClr val="333333"/>
              </a:solidFill>
              <a:effectLst/>
              <a:latin typeface="Söhne"/>
              <a:ea typeface="Times New Roman" panose="02020603050405020304" pitchFamily="18" charset="0"/>
            </a:endParaRPr>
          </a:p>
          <a:p>
            <a:pPr marL="285750" indent="-285750">
              <a:buFont typeface="Arial" panose="020B0604020202020204" pitchFamily="34" charset="0"/>
              <a:buChar char="•"/>
            </a:pPr>
            <a:r>
              <a:rPr lang="tr-TR" sz="1800" dirty="0">
                <a:solidFill>
                  <a:srgbClr val="333333"/>
                </a:solidFill>
                <a:effectLst/>
                <a:latin typeface="Söhne"/>
                <a:ea typeface="Times New Roman" panose="02020603050405020304" pitchFamily="18" charset="0"/>
              </a:rPr>
              <a:t>RF </a:t>
            </a:r>
            <a:r>
              <a:rPr lang="tr-TR" sz="1800" dirty="0" err="1">
                <a:solidFill>
                  <a:srgbClr val="333333"/>
                </a:solidFill>
                <a:effectLst/>
                <a:latin typeface="Söhne"/>
                <a:ea typeface="Times New Roman" panose="02020603050405020304" pitchFamily="18" charset="0"/>
              </a:rPr>
              <a:t>demodulation</a:t>
            </a:r>
            <a:endParaRPr lang="tr-TR" sz="1800" dirty="0">
              <a:solidFill>
                <a:srgbClr val="333333"/>
              </a:solidFill>
              <a:effectLst/>
              <a:latin typeface="Söhne"/>
              <a:ea typeface="Times New Roman" panose="02020603050405020304" pitchFamily="18" charset="0"/>
            </a:endParaRPr>
          </a:p>
          <a:p>
            <a:pPr marL="285750" indent="-285750">
              <a:buFont typeface="Arial" panose="020B0604020202020204" pitchFamily="34" charset="0"/>
              <a:buChar char="•"/>
            </a:pPr>
            <a:r>
              <a:rPr lang="tr-TR" sz="1800" dirty="0" err="1">
                <a:solidFill>
                  <a:srgbClr val="333333"/>
                </a:solidFill>
                <a:latin typeface="Söhne"/>
                <a:ea typeface="Times New Roman" panose="02020603050405020304" pitchFamily="18" charset="0"/>
              </a:rPr>
              <a:t>G</a:t>
            </a:r>
            <a:r>
              <a:rPr lang="tr-TR" sz="1800" dirty="0" err="1">
                <a:solidFill>
                  <a:srgbClr val="333333"/>
                </a:solidFill>
                <a:effectLst/>
                <a:latin typeface="Söhne"/>
                <a:ea typeface="Times New Roman" panose="02020603050405020304" pitchFamily="18" charset="0"/>
              </a:rPr>
              <a:t>uard</a:t>
            </a:r>
            <a:r>
              <a:rPr lang="tr-TR" sz="1800" dirty="0">
                <a:solidFill>
                  <a:srgbClr val="333333"/>
                </a:solidFill>
                <a:effectLst/>
                <a:latin typeface="Söhne"/>
                <a:ea typeface="Times New Roman" panose="02020603050405020304" pitchFamily="18" charset="0"/>
              </a:rPr>
              <a:t> interval </a:t>
            </a:r>
            <a:r>
              <a:rPr lang="tr-TR" sz="1800" dirty="0" err="1">
                <a:solidFill>
                  <a:srgbClr val="333333"/>
                </a:solidFill>
                <a:effectLst/>
                <a:latin typeface="Söhne"/>
                <a:ea typeface="Times New Roman" panose="02020603050405020304" pitchFamily="18" charset="0"/>
              </a:rPr>
              <a:t>removal</a:t>
            </a:r>
            <a:endParaRPr lang="tr-TR" sz="1800" dirty="0">
              <a:solidFill>
                <a:srgbClr val="333333"/>
              </a:solidFill>
              <a:effectLst/>
              <a:latin typeface="Söhne"/>
              <a:ea typeface="Times New Roman" panose="02020603050405020304" pitchFamily="18" charset="0"/>
            </a:endParaRPr>
          </a:p>
          <a:p>
            <a:pPr marL="285750" indent="-285750">
              <a:buFont typeface="Arial" panose="020B0604020202020204" pitchFamily="34" charset="0"/>
              <a:buChar char="•"/>
            </a:pPr>
            <a:r>
              <a:rPr lang="tr-TR" sz="1800" dirty="0" err="1">
                <a:solidFill>
                  <a:srgbClr val="333333"/>
                </a:solidFill>
                <a:effectLst/>
                <a:latin typeface="Söhne"/>
                <a:ea typeface="Times New Roman" panose="02020603050405020304" pitchFamily="18" charset="0"/>
              </a:rPr>
              <a:t>Fast</a:t>
            </a:r>
            <a:r>
              <a:rPr lang="tr-TR" sz="1800" dirty="0">
                <a:solidFill>
                  <a:srgbClr val="333333"/>
                </a:solidFill>
                <a:effectLst/>
                <a:latin typeface="Söhne"/>
                <a:ea typeface="Times New Roman" panose="02020603050405020304" pitchFamily="18" charset="0"/>
              </a:rPr>
              <a:t> Fourier </a:t>
            </a:r>
            <a:r>
              <a:rPr lang="tr-TR" sz="1800" dirty="0" err="1">
                <a:solidFill>
                  <a:srgbClr val="333333"/>
                </a:solidFill>
                <a:effectLst/>
                <a:latin typeface="Söhne"/>
                <a:ea typeface="Times New Roman" panose="02020603050405020304" pitchFamily="18" charset="0"/>
              </a:rPr>
              <a:t>Transform</a:t>
            </a:r>
            <a:endParaRPr lang="tr-TR" sz="1800" dirty="0">
              <a:solidFill>
                <a:srgbClr val="333333"/>
              </a:solidFill>
              <a:latin typeface="Söhne"/>
              <a:ea typeface="Times New Roman" panose="02020603050405020304" pitchFamily="18" charset="0"/>
            </a:endParaRPr>
          </a:p>
          <a:p>
            <a:endParaRPr lang="tr-TR" dirty="0">
              <a:latin typeface="Söhne"/>
            </a:endParaRPr>
          </a:p>
        </p:txBody>
      </p:sp>
      <p:sp>
        <p:nvSpPr>
          <p:cNvPr id="9" name="Title 1">
            <a:extLst>
              <a:ext uri="{FF2B5EF4-FFF2-40B4-BE49-F238E27FC236}">
                <a16:creationId xmlns:a16="http://schemas.microsoft.com/office/drawing/2014/main" id="{B5CAAB5C-1A7C-BA6F-F5C6-13DC499949C5}"/>
              </a:ext>
            </a:extLst>
          </p:cNvPr>
          <p:cNvSpPr txBox="1">
            <a:spLocks/>
          </p:cNvSpPr>
          <p:nvPr/>
        </p:nvSpPr>
        <p:spPr>
          <a:xfrm>
            <a:off x="233414" y="621101"/>
            <a:ext cx="9842238" cy="8924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solidFill>
                  <a:srgbClr val="333333"/>
                </a:solidFill>
                <a:latin typeface="Söhne"/>
              </a:rPr>
              <a:t>OFDM Physical Medium Dependent (PMD) Function</a:t>
            </a:r>
            <a:endParaRPr lang="en-US" dirty="0">
              <a:latin typeface="Söhne"/>
            </a:endParaRPr>
          </a:p>
        </p:txBody>
      </p:sp>
      <p:sp>
        <p:nvSpPr>
          <p:cNvPr id="10" name="Metin kutusu 9">
            <a:extLst>
              <a:ext uri="{FF2B5EF4-FFF2-40B4-BE49-F238E27FC236}">
                <a16:creationId xmlns:a16="http://schemas.microsoft.com/office/drawing/2014/main" id="{E29B5864-C4B3-2BEB-280B-4924FD56FED2}"/>
              </a:ext>
            </a:extLst>
          </p:cNvPr>
          <p:cNvSpPr txBox="1"/>
          <p:nvPr/>
        </p:nvSpPr>
        <p:spPr>
          <a:xfrm>
            <a:off x="1353449" y="2253026"/>
            <a:ext cx="2991928" cy="400110"/>
          </a:xfrm>
          <a:prstGeom prst="rect">
            <a:avLst/>
          </a:prstGeom>
          <a:noFill/>
        </p:spPr>
        <p:txBody>
          <a:bodyPr wrap="square" rtlCol="0">
            <a:spAutoFit/>
          </a:bodyPr>
          <a:lstStyle/>
          <a:p>
            <a:r>
              <a:rPr lang="tr-TR" sz="2000" b="1" dirty="0">
                <a:solidFill>
                  <a:schemeClr val="tx1">
                    <a:lumMod val="75000"/>
                    <a:lumOff val="25000"/>
                  </a:schemeClr>
                </a:solidFill>
                <a:latin typeface="Söhne"/>
              </a:rPr>
              <a:t>PMD RECEIVER</a:t>
            </a:r>
          </a:p>
        </p:txBody>
      </p:sp>
    </p:spTree>
    <p:extLst>
      <p:ext uri="{BB962C8B-B14F-4D97-AF65-F5344CB8AC3E}">
        <p14:creationId xmlns:p14="http://schemas.microsoft.com/office/powerpoint/2010/main" val="3987358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B7EEF8-506F-D591-2267-F500578ED6BC}"/>
              </a:ext>
            </a:extLst>
          </p:cNvPr>
          <p:cNvSpPr>
            <a:spLocks noGrp="1"/>
          </p:cNvSpPr>
          <p:nvPr>
            <p:ph type="title"/>
          </p:nvPr>
        </p:nvSpPr>
        <p:spPr>
          <a:xfrm>
            <a:off x="1556618" y="2135290"/>
            <a:ext cx="4722663" cy="385765"/>
          </a:xfrm>
        </p:spPr>
        <p:txBody>
          <a:bodyPr/>
          <a:lstStyle/>
          <a:p>
            <a:r>
              <a:rPr lang="tr-TR" sz="1800" b="1" dirty="0" err="1">
                <a:solidFill>
                  <a:schemeClr val="tx1">
                    <a:lumMod val="75000"/>
                    <a:lumOff val="25000"/>
                  </a:schemeClr>
                </a:solidFill>
                <a:effectLst/>
                <a:latin typeface="Söhne"/>
                <a:ea typeface="Calibri" panose="020F0502020204030204" pitchFamily="34" charset="0"/>
                <a:cs typeface="Times New Roman" panose="02020603050405020304" pitchFamily="18" charset="0"/>
              </a:rPr>
              <a:t>ReceIver</a:t>
            </a:r>
            <a:r>
              <a:rPr lang="tr-TR" sz="1800" b="1" dirty="0">
                <a:solidFill>
                  <a:schemeClr val="tx1">
                    <a:lumMod val="75000"/>
                    <a:lumOff val="25000"/>
                  </a:schemeClr>
                </a:solidFill>
                <a:effectLst/>
                <a:latin typeface="Söhne"/>
                <a:ea typeface="Calibri" panose="020F0502020204030204" pitchFamily="34" charset="0"/>
                <a:cs typeface="Times New Roman" panose="02020603050405020304" pitchFamily="18" charset="0"/>
              </a:rPr>
              <a:t> </a:t>
            </a:r>
            <a:r>
              <a:rPr lang="tr-TR" sz="1800" b="1" dirty="0" err="1">
                <a:solidFill>
                  <a:schemeClr val="tx1">
                    <a:lumMod val="75000"/>
                    <a:lumOff val="25000"/>
                  </a:schemeClr>
                </a:solidFill>
                <a:effectLst/>
                <a:latin typeface="Söhne"/>
                <a:ea typeface="Calibri" panose="020F0502020204030204" pitchFamily="34" charset="0"/>
                <a:cs typeface="Times New Roman" panose="02020603050405020304" pitchFamily="18" charset="0"/>
              </a:rPr>
              <a:t>performance</a:t>
            </a:r>
            <a:r>
              <a:rPr lang="tr-TR" sz="1800" b="1" dirty="0">
                <a:solidFill>
                  <a:schemeClr val="tx1">
                    <a:lumMod val="75000"/>
                    <a:lumOff val="25000"/>
                  </a:schemeClr>
                </a:solidFill>
                <a:effectLst/>
                <a:latin typeface="Söhne"/>
                <a:ea typeface="Calibri" panose="020F0502020204030204" pitchFamily="34" charset="0"/>
                <a:cs typeface="Times New Roman" panose="02020603050405020304" pitchFamily="18" charset="0"/>
              </a:rPr>
              <a:t> </a:t>
            </a:r>
            <a:endParaRPr lang="tr-TR" b="1" dirty="0">
              <a:solidFill>
                <a:schemeClr val="tx1">
                  <a:lumMod val="75000"/>
                  <a:lumOff val="25000"/>
                </a:schemeClr>
              </a:solidFill>
              <a:latin typeface="Söhne"/>
            </a:endParaRPr>
          </a:p>
        </p:txBody>
      </p:sp>
      <p:sp>
        <p:nvSpPr>
          <p:cNvPr id="3" name="Metin Yer Tutucusu 2">
            <a:extLst>
              <a:ext uri="{FF2B5EF4-FFF2-40B4-BE49-F238E27FC236}">
                <a16:creationId xmlns:a16="http://schemas.microsoft.com/office/drawing/2014/main" id="{449B753F-DABB-184E-8E06-C01E95FBCED9}"/>
              </a:ext>
            </a:extLst>
          </p:cNvPr>
          <p:cNvSpPr>
            <a:spLocks noGrp="1"/>
          </p:cNvSpPr>
          <p:nvPr>
            <p:ph type="body" idx="1"/>
          </p:nvPr>
        </p:nvSpPr>
        <p:spPr>
          <a:xfrm>
            <a:off x="2057400" y="2757003"/>
            <a:ext cx="5111750" cy="2807565"/>
          </a:xfrm>
        </p:spPr>
        <p:txBody>
          <a:bodyPr>
            <a:normAutofit fontScale="25000" lnSpcReduction="20000"/>
          </a:bodyPr>
          <a:lstStyle/>
          <a:p>
            <a:pPr marL="285750" indent="-285750">
              <a:buFont typeface="Arial" panose="020B0604020202020204" pitchFamily="34" charset="0"/>
              <a:buChar char="•"/>
            </a:pPr>
            <a:r>
              <a:rPr lang="tr-TR" sz="6400" dirty="0">
                <a:solidFill>
                  <a:srgbClr val="333333"/>
                </a:solidFill>
                <a:latin typeface="Söhne"/>
                <a:ea typeface="Calibri" panose="020F0502020204030204" pitchFamily="34" charset="0"/>
                <a:cs typeface="Times New Roman" panose="02020603050405020304" pitchFamily="18" charset="0"/>
              </a:rPr>
              <a:t>M</a:t>
            </a:r>
            <a:r>
              <a:rPr lang="tr-TR" sz="6400" dirty="0">
                <a:solidFill>
                  <a:srgbClr val="333333"/>
                </a:solidFill>
                <a:effectLst/>
                <a:latin typeface="Söhne"/>
                <a:ea typeface="Calibri" panose="020F0502020204030204" pitchFamily="34" charset="0"/>
                <a:cs typeface="Times New Roman" panose="02020603050405020304" pitchFamily="18" charset="0"/>
              </a:rPr>
              <a:t>inimum </a:t>
            </a:r>
            <a:r>
              <a:rPr lang="tr-TR" sz="6400" dirty="0" err="1">
                <a:solidFill>
                  <a:srgbClr val="333333"/>
                </a:solidFill>
                <a:latin typeface="Söhne"/>
                <a:ea typeface="Calibri" panose="020F0502020204030204" pitchFamily="34" charset="0"/>
                <a:cs typeface="Times New Roman" panose="02020603050405020304" pitchFamily="18" charset="0"/>
              </a:rPr>
              <a:t>S</a:t>
            </a:r>
            <a:r>
              <a:rPr lang="tr-TR" sz="6400" dirty="0" err="1">
                <a:solidFill>
                  <a:srgbClr val="333333"/>
                </a:solidFill>
                <a:effectLst/>
                <a:latin typeface="Söhne"/>
                <a:ea typeface="Calibri" panose="020F0502020204030204" pitchFamily="34" charset="0"/>
                <a:cs typeface="Times New Roman" panose="02020603050405020304" pitchFamily="18" charset="0"/>
              </a:rPr>
              <a:t>ensitivity</a:t>
            </a:r>
            <a:r>
              <a:rPr lang="tr-TR" sz="6400" dirty="0">
                <a:solidFill>
                  <a:srgbClr val="333333"/>
                </a:solidFill>
                <a:effectLst/>
                <a:latin typeface="Söhne"/>
                <a:ea typeface="Calibri" panose="020F0502020204030204" pitchFamily="34" charset="0"/>
                <a:cs typeface="Times New Roman" panose="02020603050405020304" pitchFamily="18" charset="0"/>
              </a:rPr>
              <a:t> -&gt; is </a:t>
            </a:r>
            <a:r>
              <a:rPr lang="tr-TR" sz="6400" dirty="0" err="1">
                <a:solidFill>
                  <a:srgbClr val="333333"/>
                </a:solidFill>
                <a:effectLst/>
                <a:latin typeface="Söhne"/>
                <a:ea typeface="Calibri" panose="020F0502020204030204" pitchFamily="34" charset="0"/>
                <a:cs typeface="Times New Roman" panose="02020603050405020304" pitchFamily="18" charset="0"/>
              </a:rPr>
              <a:t>defined</a:t>
            </a:r>
            <a:r>
              <a:rPr lang="tr-TR" sz="6400" dirty="0">
                <a:solidFill>
                  <a:srgbClr val="333333"/>
                </a:solidFill>
                <a:effectLst/>
                <a:latin typeface="Söhne"/>
                <a:ea typeface="Calibri" panose="020F0502020204030204" pitchFamily="34" charset="0"/>
                <a:cs typeface="Times New Roman" panose="02020603050405020304" pitchFamily="18" charset="0"/>
              </a:rPr>
              <a:t> as </a:t>
            </a:r>
            <a:r>
              <a:rPr lang="tr-TR" sz="6400" dirty="0" err="1">
                <a:solidFill>
                  <a:srgbClr val="333333"/>
                </a:solidFill>
                <a:effectLst/>
                <a:latin typeface="Söhne"/>
                <a:ea typeface="Calibri" panose="020F0502020204030204" pitchFamily="34" charset="0"/>
                <a:cs typeface="Times New Roman" panose="02020603050405020304" pitchFamily="18" charset="0"/>
              </a:rPr>
              <a:t>the</a:t>
            </a:r>
            <a:r>
              <a:rPr lang="tr-TR" sz="6400" dirty="0">
                <a:solidFill>
                  <a:srgbClr val="333333"/>
                </a:solidFill>
                <a:effectLst/>
                <a:latin typeface="Söhne"/>
                <a:ea typeface="Calibri" panose="020F0502020204030204" pitchFamily="34" charset="0"/>
                <a:cs typeface="Times New Roman" panose="02020603050405020304" pitchFamily="18" charset="0"/>
              </a:rPr>
              <a:t> minimum </a:t>
            </a:r>
            <a:r>
              <a:rPr lang="tr-TR" sz="6400" dirty="0" err="1">
                <a:solidFill>
                  <a:srgbClr val="333333"/>
                </a:solidFill>
                <a:effectLst/>
                <a:latin typeface="Söhne"/>
                <a:ea typeface="Calibri" panose="020F0502020204030204" pitchFamily="34" charset="0"/>
                <a:cs typeface="Times New Roman" panose="02020603050405020304" pitchFamily="18" charset="0"/>
              </a:rPr>
              <a:t>absolute</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signal</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energy</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for</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which</a:t>
            </a:r>
            <a:r>
              <a:rPr lang="tr-TR" sz="6400" dirty="0">
                <a:solidFill>
                  <a:srgbClr val="333333"/>
                </a:solidFill>
                <a:effectLst/>
                <a:latin typeface="Söhne"/>
                <a:ea typeface="Calibri" panose="020F0502020204030204" pitchFamily="34" charset="0"/>
                <a:cs typeface="Times New Roman" panose="02020603050405020304" pitchFamily="18" charset="0"/>
              </a:rPr>
              <a:t> a reference 1000 byte </a:t>
            </a:r>
            <a:r>
              <a:rPr lang="tr-TR" sz="6400" dirty="0" err="1">
                <a:solidFill>
                  <a:srgbClr val="333333"/>
                </a:solidFill>
                <a:effectLst/>
                <a:latin typeface="Söhne"/>
                <a:ea typeface="Calibri" panose="020F0502020204030204" pitchFamily="34" charset="0"/>
                <a:cs typeface="Times New Roman" panose="02020603050405020304" pitchFamily="18" charset="0"/>
              </a:rPr>
              <a:t>packet</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must</a:t>
            </a:r>
            <a:r>
              <a:rPr lang="tr-TR" sz="6400" dirty="0">
                <a:solidFill>
                  <a:srgbClr val="333333"/>
                </a:solidFill>
                <a:effectLst/>
                <a:latin typeface="Söhne"/>
                <a:ea typeface="Calibri" panose="020F0502020204030204" pitchFamily="34" charset="0"/>
                <a:cs typeface="Times New Roman" panose="02020603050405020304" pitchFamily="18" charset="0"/>
              </a:rPr>
              <a:t> be </a:t>
            </a:r>
            <a:r>
              <a:rPr lang="tr-TR" sz="6400" dirty="0" err="1">
                <a:solidFill>
                  <a:srgbClr val="333333"/>
                </a:solidFill>
                <a:effectLst/>
                <a:latin typeface="Söhne"/>
                <a:ea typeface="Calibri" panose="020F0502020204030204" pitchFamily="34" charset="0"/>
                <a:cs typeface="Times New Roman" panose="02020603050405020304" pitchFamily="18" charset="0"/>
              </a:rPr>
              <a:t>correctly</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received</a:t>
            </a:r>
            <a:r>
              <a:rPr lang="tr-TR" sz="6400" dirty="0">
                <a:solidFill>
                  <a:srgbClr val="333333"/>
                </a:solidFill>
                <a:effectLst/>
                <a:latin typeface="Söhne"/>
                <a:ea typeface="Calibri" panose="020F0502020204030204" pitchFamily="34" charset="0"/>
                <a:cs typeface="Times New Roman" panose="02020603050405020304" pitchFamily="18" charset="0"/>
              </a:rPr>
              <a:t> at </a:t>
            </a:r>
            <a:r>
              <a:rPr lang="tr-TR" sz="6400" dirty="0" err="1">
                <a:solidFill>
                  <a:srgbClr val="333333"/>
                </a:solidFill>
                <a:effectLst/>
                <a:latin typeface="Söhne"/>
                <a:ea typeface="Calibri" panose="020F0502020204030204" pitchFamily="34" charset="0"/>
                <a:cs typeface="Times New Roman" panose="02020603050405020304" pitchFamily="18" charset="0"/>
              </a:rPr>
              <a:t>least</a:t>
            </a:r>
            <a:r>
              <a:rPr lang="tr-TR" sz="6400" dirty="0">
                <a:solidFill>
                  <a:srgbClr val="333333"/>
                </a:solidFill>
                <a:effectLst/>
                <a:latin typeface="Söhne"/>
                <a:ea typeface="Calibri" panose="020F0502020204030204" pitchFamily="34" charset="0"/>
                <a:cs typeface="Times New Roman" panose="02020603050405020304" pitchFamily="18" charset="0"/>
              </a:rPr>
              <a:t> 90% of </a:t>
            </a:r>
            <a:r>
              <a:rPr lang="tr-TR" sz="6400" dirty="0" err="1">
                <a:solidFill>
                  <a:srgbClr val="333333"/>
                </a:solidFill>
                <a:effectLst/>
                <a:latin typeface="Söhne"/>
                <a:ea typeface="Calibri" panose="020F0502020204030204" pitchFamily="34" charset="0"/>
                <a:cs typeface="Times New Roman" panose="02020603050405020304" pitchFamily="18" charset="0"/>
              </a:rPr>
              <a:t>the</a:t>
            </a:r>
            <a:r>
              <a:rPr lang="tr-TR" sz="6400" dirty="0">
                <a:solidFill>
                  <a:srgbClr val="333333"/>
                </a:solidFill>
                <a:effectLst/>
                <a:latin typeface="Söhne"/>
                <a:ea typeface="Calibri" panose="020F0502020204030204" pitchFamily="34" charset="0"/>
                <a:cs typeface="Times New Roman" panose="02020603050405020304" pitchFamily="18" charset="0"/>
              </a:rPr>
              <a:t> time.</a:t>
            </a:r>
          </a:p>
          <a:p>
            <a:pPr marL="285750" indent="-285750">
              <a:buFont typeface="Arial" panose="020B0604020202020204" pitchFamily="34" charset="0"/>
              <a:buChar char="•"/>
            </a:pPr>
            <a:endParaRPr lang="tr-TR" sz="6400" dirty="0">
              <a:solidFill>
                <a:srgbClr val="333333"/>
              </a:solidFill>
              <a:latin typeface="Söhne"/>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tr-TR" sz="6400" dirty="0">
                <a:solidFill>
                  <a:srgbClr val="333333"/>
                </a:solidFill>
                <a:latin typeface="Söhne"/>
                <a:ea typeface="Calibri" panose="020F0502020204030204" pitchFamily="34" charset="0"/>
                <a:cs typeface="Times New Roman" panose="02020603050405020304" pitchFamily="18" charset="0"/>
              </a:rPr>
              <a:t>C</a:t>
            </a:r>
            <a:r>
              <a:rPr lang="tr-TR" sz="6400" dirty="0">
                <a:solidFill>
                  <a:srgbClr val="333333"/>
                </a:solidFill>
                <a:effectLst/>
                <a:latin typeface="Söhne"/>
                <a:ea typeface="Calibri" panose="020F0502020204030204" pitchFamily="34" charset="0"/>
                <a:cs typeface="Times New Roman" panose="02020603050405020304" pitchFamily="18" charset="0"/>
              </a:rPr>
              <a:t>hannel </a:t>
            </a:r>
            <a:r>
              <a:rPr lang="tr-TR" sz="6400" dirty="0" err="1">
                <a:solidFill>
                  <a:srgbClr val="333333"/>
                </a:solidFill>
                <a:latin typeface="Söhne"/>
                <a:ea typeface="Calibri" panose="020F0502020204030204" pitchFamily="34" charset="0"/>
                <a:cs typeface="Times New Roman" panose="02020603050405020304" pitchFamily="18" charset="0"/>
              </a:rPr>
              <a:t>R</a:t>
            </a:r>
            <a:r>
              <a:rPr lang="tr-TR" sz="6400" dirty="0" err="1">
                <a:solidFill>
                  <a:srgbClr val="333333"/>
                </a:solidFill>
                <a:effectLst/>
                <a:latin typeface="Söhne"/>
                <a:ea typeface="Calibri" panose="020F0502020204030204" pitchFamily="34" charset="0"/>
                <a:cs typeface="Times New Roman" panose="02020603050405020304" pitchFamily="18" charset="0"/>
              </a:rPr>
              <a:t>ejection</a:t>
            </a:r>
            <a:r>
              <a:rPr lang="tr-TR" sz="6400" dirty="0">
                <a:solidFill>
                  <a:srgbClr val="333333"/>
                </a:solidFill>
                <a:effectLst/>
                <a:latin typeface="Söhne"/>
                <a:ea typeface="Calibri" panose="020F0502020204030204" pitchFamily="34" charset="0"/>
                <a:cs typeface="Times New Roman" panose="02020603050405020304" pitchFamily="18" charset="0"/>
              </a:rPr>
              <a:t> -&gt; </a:t>
            </a:r>
            <a:r>
              <a:rPr lang="tr-TR" sz="6400" dirty="0" err="1">
                <a:solidFill>
                  <a:srgbClr val="333333"/>
                </a:solidFill>
                <a:effectLst/>
                <a:latin typeface="Söhne"/>
                <a:ea typeface="Calibri" panose="020F0502020204030204" pitchFamily="34" charset="0"/>
                <a:cs typeface="Times New Roman" panose="02020603050405020304" pitchFamily="18" charset="0"/>
              </a:rPr>
              <a:t>indication</a:t>
            </a:r>
            <a:r>
              <a:rPr lang="tr-TR" sz="6400" dirty="0">
                <a:solidFill>
                  <a:srgbClr val="333333"/>
                </a:solidFill>
                <a:effectLst/>
                <a:latin typeface="Söhne"/>
                <a:ea typeface="Calibri" panose="020F0502020204030204" pitchFamily="34" charset="0"/>
                <a:cs typeface="Times New Roman" panose="02020603050405020304" pitchFamily="18" charset="0"/>
              </a:rPr>
              <a:t> of a </a:t>
            </a:r>
            <a:r>
              <a:rPr lang="tr-TR" sz="6400" dirty="0" err="1">
                <a:solidFill>
                  <a:srgbClr val="333333"/>
                </a:solidFill>
                <a:effectLst/>
                <a:latin typeface="Söhne"/>
                <a:ea typeface="Calibri" panose="020F0502020204030204" pitchFamily="34" charset="0"/>
                <a:cs typeface="Times New Roman" panose="02020603050405020304" pitchFamily="18" charset="0"/>
              </a:rPr>
              <a:t>receiver's</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ability</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to</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filter</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out</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energy</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that</a:t>
            </a:r>
            <a:r>
              <a:rPr lang="tr-TR" sz="6400" dirty="0">
                <a:solidFill>
                  <a:srgbClr val="333333"/>
                </a:solidFill>
                <a:effectLst/>
                <a:latin typeface="Söhne"/>
                <a:ea typeface="Calibri" panose="020F0502020204030204" pitchFamily="34" charset="0"/>
                <a:cs typeface="Times New Roman" panose="02020603050405020304" pitchFamily="18" charset="0"/>
              </a:rPr>
              <a:t> is </a:t>
            </a:r>
            <a:r>
              <a:rPr lang="tr-TR" sz="6400" dirty="0" err="1">
                <a:solidFill>
                  <a:srgbClr val="333333"/>
                </a:solidFill>
                <a:effectLst/>
                <a:latin typeface="Söhne"/>
                <a:ea typeface="Calibri" panose="020F0502020204030204" pitchFamily="34" charset="0"/>
                <a:cs typeface="Times New Roman" panose="02020603050405020304" pitchFamily="18" charset="0"/>
              </a:rPr>
              <a:t>outside</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the</a:t>
            </a:r>
            <a:r>
              <a:rPr lang="tr-TR" sz="6400" dirty="0">
                <a:solidFill>
                  <a:srgbClr val="333333"/>
                </a:solidFill>
                <a:effectLst/>
                <a:latin typeface="Söhne"/>
                <a:ea typeface="Calibri" panose="020F0502020204030204" pitchFamily="34" charset="0"/>
                <a:cs typeface="Times New Roman" panose="02020603050405020304" pitchFamily="18" charset="0"/>
              </a:rPr>
              <a:t> 10 MHz </a:t>
            </a:r>
            <a:r>
              <a:rPr lang="tr-TR" sz="6400" dirty="0" err="1">
                <a:solidFill>
                  <a:srgbClr val="333333"/>
                </a:solidFill>
                <a:effectLst/>
                <a:latin typeface="Söhne"/>
                <a:ea typeface="Calibri" panose="020F0502020204030204" pitchFamily="34" charset="0"/>
                <a:cs typeface="Times New Roman" panose="02020603050405020304" pitchFamily="18" charset="0"/>
              </a:rPr>
              <a:t>channel</a:t>
            </a:r>
            <a:r>
              <a:rPr lang="tr-TR" sz="6400" dirty="0">
                <a:solidFill>
                  <a:srgbClr val="333333"/>
                </a:solidFill>
                <a:effectLst/>
                <a:latin typeface="Söhne"/>
                <a:ea typeface="Calibri" panose="020F0502020204030204" pitchFamily="34" charset="0"/>
                <a:cs typeface="Times New Roman" panose="02020603050405020304" pitchFamily="18" charset="0"/>
              </a:rPr>
              <a:t> of </a:t>
            </a:r>
            <a:r>
              <a:rPr lang="tr-TR" sz="6400" dirty="0" err="1">
                <a:solidFill>
                  <a:srgbClr val="333333"/>
                </a:solidFill>
                <a:effectLst/>
                <a:latin typeface="Söhne"/>
                <a:ea typeface="Calibri" panose="020F0502020204030204" pitchFamily="34" charset="0"/>
                <a:cs typeface="Times New Roman" panose="02020603050405020304" pitchFamily="18" charset="0"/>
              </a:rPr>
              <a:t>interest</a:t>
            </a:r>
            <a:r>
              <a:rPr lang="tr-TR" sz="6400" dirty="0">
                <a:solidFill>
                  <a:srgbClr val="333333"/>
                </a:solidFill>
                <a:effectLst/>
                <a:latin typeface="Söhne"/>
                <a:ea typeface="Calibri" panose="020F0502020204030204" pitchFamily="34" charset="0"/>
                <a:cs typeface="Times New Roman" panose="02020603050405020304" pitchFamily="18" charset="0"/>
              </a:rPr>
              <a:t>.</a:t>
            </a:r>
            <a:endParaRPr lang="tr-TR" sz="6400" dirty="0">
              <a:effectLst/>
              <a:latin typeface="Söhne"/>
              <a:ea typeface="Calibri" panose="020F0502020204030204" pitchFamily="34" charset="0"/>
              <a:cs typeface="Times New Roman" panose="02020603050405020304" pitchFamily="18" charset="0"/>
            </a:endParaRPr>
          </a:p>
          <a:p>
            <a:pPr>
              <a:lnSpc>
                <a:spcPct val="107000"/>
              </a:lnSpc>
              <a:spcAft>
                <a:spcPts val="800"/>
              </a:spcAft>
            </a:pPr>
            <a:r>
              <a:rPr lang="tr-TR" sz="6400" dirty="0">
                <a:solidFill>
                  <a:srgbClr val="333333"/>
                </a:solidFill>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According</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to</a:t>
            </a:r>
            <a:r>
              <a:rPr lang="tr-TR" sz="6400" dirty="0">
                <a:solidFill>
                  <a:srgbClr val="333333"/>
                </a:solidFill>
                <a:effectLst/>
                <a:latin typeface="Söhne"/>
                <a:ea typeface="Calibri" panose="020F0502020204030204" pitchFamily="34" charset="0"/>
                <a:cs typeface="Times New Roman" panose="02020603050405020304" pitchFamily="18" charset="0"/>
              </a:rPr>
              <a:t> IEEE 802.11;</a:t>
            </a:r>
            <a:endParaRPr lang="tr-TR" sz="6400" dirty="0">
              <a:effectLst/>
              <a:latin typeface="Söhne"/>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latin typeface="Söhne"/>
                <a:ea typeface="Calibri" panose="020F0502020204030204" pitchFamily="34" charset="0"/>
                <a:cs typeface="Times New Roman" panose="02020603050405020304" pitchFamily="18" charset="0"/>
              </a:rPr>
              <a:t>A</a:t>
            </a:r>
            <a:r>
              <a:rPr lang="tr-TR" sz="6400" dirty="0" err="1">
                <a:solidFill>
                  <a:srgbClr val="333333"/>
                </a:solidFill>
                <a:effectLst/>
                <a:latin typeface="Söhne"/>
                <a:ea typeface="Calibri" panose="020F0502020204030204" pitchFamily="34" charset="0"/>
                <a:cs typeface="Times New Roman" panose="02020603050405020304" pitchFamily="18" charset="0"/>
              </a:rPr>
              <a:t>djacent</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channel</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rejection</a:t>
            </a:r>
            <a:r>
              <a:rPr lang="tr-TR" sz="6400" dirty="0">
                <a:solidFill>
                  <a:srgbClr val="333333"/>
                </a:solidFill>
                <a:effectLst/>
                <a:latin typeface="Söhne"/>
                <a:ea typeface="Calibri" panose="020F0502020204030204" pitchFamily="34" charset="0"/>
                <a:cs typeface="Times New Roman" panose="02020603050405020304" pitchFamily="18" charset="0"/>
              </a:rPr>
              <a:t> (ACR) </a:t>
            </a:r>
            <a:endParaRPr lang="tr-TR" sz="6400" dirty="0">
              <a:effectLst/>
              <a:latin typeface="Söhne"/>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latin typeface="Söhne"/>
                <a:ea typeface="Calibri" panose="020F0502020204030204" pitchFamily="34" charset="0"/>
                <a:cs typeface="Times New Roman" panose="02020603050405020304" pitchFamily="18" charset="0"/>
              </a:rPr>
              <a:t>N</a:t>
            </a:r>
            <a:r>
              <a:rPr lang="tr-TR" sz="6400" dirty="0" err="1">
                <a:solidFill>
                  <a:srgbClr val="333333"/>
                </a:solidFill>
                <a:effectLst/>
                <a:latin typeface="Söhne"/>
                <a:ea typeface="Calibri" panose="020F0502020204030204" pitchFamily="34" charset="0"/>
                <a:cs typeface="Times New Roman" panose="02020603050405020304" pitchFamily="18" charset="0"/>
              </a:rPr>
              <a:t>onadjacent</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channel</a:t>
            </a:r>
            <a:r>
              <a:rPr lang="tr-TR" sz="6400" dirty="0">
                <a:solidFill>
                  <a:srgbClr val="333333"/>
                </a:solidFill>
                <a:effectLst/>
                <a:latin typeface="Söhne"/>
                <a:ea typeface="Calibri" panose="020F0502020204030204" pitchFamily="34" charset="0"/>
                <a:cs typeface="Times New Roman" panose="02020603050405020304" pitchFamily="18" charset="0"/>
              </a:rPr>
              <a:t> </a:t>
            </a:r>
            <a:r>
              <a:rPr lang="tr-TR" sz="6400" dirty="0" err="1">
                <a:solidFill>
                  <a:srgbClr val="333333"/>
                </a:solidFill>
                <a:effectLst/>
                <a:latin typeface="Söhne"/>
                <a:ea typeface="Calibri" panose="020F0502020204030204" pitchFamily="34" charset="0"/>
                <a:cs typeface="Times New Roman" panose="02020603050405020304" pitchFamily="18" charset="0"/>
              </a:rPr>
              <a:t>rejection</a:t>
            </a:r>
            <a:r>
              <a:rPr lang="tr-TR" sz="6400" dirty="0">
                <a:solidFill>
                  <a:srgbClr val="333333"/>
                </a:solidFill>
                <a:effectLst/>
                <a:latin typeface="Söhne"/>
                <a:ea typeface="Calibri" panose="020F0502020204030204" pitchFamily="34" charset="0"/>
                <a:cs typeface="Times New Roman" panose="02020603050405020304" pitchFamily="18" charset="0"/>
              </a:rPr>
              <a:t> (NACR) </a:t>
            </a:r>
            <a:endParaRPr lang="tr-TR" sz="6400" dirty="0">
              <a:effectLst/>
              <a:latin typeface="Söhne"/>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tr-TR" sz="64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endParaRPr>
          </a:p>
          <a:p>
            <a:endParaRPr lang="tr-TR" sz="1800" dirty="0">
              <a:solidFill>
                <a:srgbClr val="333333"/>
              </a:solidFill>
              <a:latin typeface="Georgia" panose="02040502050405020303" pitchFamily="18" charset="0"/>
              <a:ea typeface="Calibri" panose="020F0502020204030204" pitchFamily="34" charset="0"/>
              <a:cs typeface="Times New Roman" panose="02020603050405020304" pitchFamily="18" charset="0"/>
            </a:endParaRPr>
          </a:p>
          <a:p>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6" name="Slayt Numarası Yer Tutucusu 5">
            <a:extLst>
              <a:ext uri="{FF2B5EF4-FFF2-40B4-BE49-F238E27FC236}">
                <a16:creationId xmlns:a16="http://schemas.microsoft.com/office/drawing/2014/main" id="{D820BF13-BD32-9050-FD8E-536BEC7FF67A}"/>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
        <p:nvSpPr>
          <p:cNvPr id="7" name="Title 1">
            <a:extLst>
              <a:ext uri="{FF2B5EF4-FFF2-40B4-BE49-F238E27FC236}">
                <a16:creationId xmlns:a16="http://schemas.microsoft.com/office/drawing/2014/main" id="{115B1689-3174-01B0-EC5B-C4EDE9E663B7}"/>
              </a:ext>
            </a:extLst>
          </p:cNvPr>
          <p:cNvSpPr txBox="1">
            <a:spLocks/>
          </p:cNvSpPr>
          <p:nvPr/>
        </p:nvSpPr>
        <p:spPr>
          <a:xfrm>
            <a:off x="233414" y="308665"/>
            <a:ext cx="9842238"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solidFill>
                  <a:srgbClr val="333333"/>
                </a:solidFill>
                <a:latin typeface="Söhne"/>
              </a:rPr>
              <a:t>OFDM Physical Medium Dependent (PMD) Function</a:t>
            </a:r>
            <a:endParaRPr lang="en-US" dirty="0"/>
          </a:p>
        </p:txBody>
      </p:sp>
      <p:sp>
        <p:nvSpPr>
          <p:cNvPr id="8" name="Metin kutusu 7">
            <a:extLst>
              <a:ext uri="{FF2B5EF4-FFF2-40B4-BE49-F238E27FC236}">
                <a16:creationId xmlns:a16="http://schemas.microsoft.com/office/drawing/2014/main" id="{DEFB8B3C-CD88-9B67-2FC6-DB0E34E38AFA}"/>
              </a:ext>
            </a:extLst>
          </p:cNvPr>
          <p:cNvSpPr txBox="1"/>
          <p:nvPr/>
        </p:nvSpPr>
        <p:spPr>
          <a:xfrm>
            <a:off x="878631" y="1735180"/>
            <a:ext cx="2991928" cy="400110"/>
          </a:xfrm>
          <a:prstGeom prst="rect">
            <a:avLst/>
          </a:prstGeom>
          <a:noFill/>
        </p:spPr>
        <p:txBody>
          <a:bodyPr wrap="square" rtlCol="0">
            <a:spAutoFit/>
          </a:bodyPr>
          <a:lstStyle/>
          <a:p>
            <a:r>
              <a:rPr lang="tr-TR" sz="2000" b="1" dirty="0">
                <a:solidFill>
                  <a:schemeClr val="tx1">
                    <a:lumMod val="75000"/>
                    <a:lumOff val="25000"/>
                  </a:schemeClr>
                </a:solidFill>
                <a:latin typeface="Söhne"/>
              </a:rPr>
              <a:t>PMD RECEIVER</a:t>
            </a:r>
          </a:p>
        </p:txBody>
      </p:sp>
    </p:spTree>
    <p:extLst>
      <p:ext uri="{BB962C8B-B14F-4D97-AF65-F5344CB8AC3E}">
        <p14:creationId xmlns:p14="http://schemas.microsoft.com/office/powerpoint/2010/main" val="3509350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05D0BA-2DB5-AA30-C1A9-547368418BAC}"/>
              </a:ext>
            </a:extLst>
          </p:cNvPr>
          <p:cNvSpPr>
            <a:spLocks noGrp="1"/>
          </p:cNvSpPr>
          <p:nvPr>
            <p:ph type="title"/>
          </p:nvPr>
        </p:nvSpPr>
        <p:spPr>
          <a:xfrm>
            <a:off x="1215208" y="1201320"/>
            <a:ext cx="5111750" cy="1204912"/>
          </a:xfrm>
        </p:spPr>
        <p:txBody>
          <a:bodyPr>
            <a:normAutofit/>
          </a:bodyPr>
          <a:lstStyle/>
          <a:p>
            <a:r>
              <a:rPr lang="tr-TR" sz="2000" b="1" dirty="0">
                <a:solidFill>
                  <a:schemeClr val="tx1">
                    <a:lumMod val="75000"/>
                    <a:lumOff val="25000"/>
                  </a:schemeClr>
                </a:solidFill>
                <a:latin typeface="Söhne"/>
              </a:rPr>
              <a:t>DSRC SPECTRUM</a:t>
            </a:r>
          </a:p>
        </p:txBody>
      </p:sp>
      <p:sp>
        <p:nvSpPr>
          <p:cNvPr id="3" name="Metin Yer Tutucusu 2">
            <a:extLst>
              <a:ext uri="{FF2B5EF4-FFF2-40B4-BE49-F238E27FC236}">
                <a16:creationId xmlns:a16="http://schemas.microsoft.com/office/drawing/2014/main" id="{4FE08F74-8243-28DF-9DD7-DD3E9BC42C7C}"/>
              </a:ext>
            </a:extLst>
          </p:cNvPr>
          <p:cNvSpPr>
            <a:spLocks noGrp="1"/>
          </p:cNvSpPr>
          <p:nvPr>
            <p:ph type="body" idx="1"/>
          </p:nvPr>
        </p:nvSpPr>
        <p:spPr>
          <a:xfrm>
            <a:off x="1362075" y="2511706"/>
            <a:ext cx="5521804" cy="3345630"/>
          </a:xfrm>
        </p:spPr>
        <p:txBody>
          <a:bodyPr>
            <a:normAutofit fontScale="92500" lnSpcReduction="10000"/>
          </a:bodyPr>
          <a:lstStyle/>
          <a:p>
            <a:pPr algn="just"/>
            <a:r>
              <a:rPr lang="tr-TR" sz="1900" dirty="0" err="1">
                <a:effectLst/>
                <a:ea typeface="Calibri" panose="020F0502020204030204" pitchFamily="34" charset="0"/>
                <a:cs typeface="Times New Roman" panose="02020603050405020304" pitchFamily="18" charset="0"/>
              </a:rPr>
              <a:t>The</a:t>
            </a:r>
            <a:r>
              <a:rPr lang="tr-TR" sz="1900" dirty="0">
                <a:effectLst/>
                <a:ea typeface="Calibri" panose="020F0502020204030204" pitchFamily="34" charset="0"/>
                <a:cs typeface="Times New Roman" panose="02020603050405020304" pitchFamily="18" charset="0"/>
              </a:rPr>
              <a:t> DSRC is </a:t>
            </a:r>
            <a:r>
              <a:rPr lang="tr-TR" sz="1900" dirty="0" err="1">
                <a:effectLst/>
                <a:ea typeface="Calibri" panose="020F0502020204030204" pitchFamily="34" charset="0"/>
                <a:cs typeface="Times New Roman" panose="02020603050405020304" pitchFamily="18" charset="0"/>
              </a:rPr>
              <a:t>achieved</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over</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reserved</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radio</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spectrum</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bands</a:t>
            </a:r>
            <a:r>
              <a:rPr lang="tr-TR" sz="1900" dirty="0">
                <a:effectLst/>
                <a:ea typeface="Calibri" panose="020F0502020204030204" pitchFamily="34" charset="0"/>
                <a:cs typeface="Times New Roman" panose="02020603050405020304" pitchFamily="18" charset="0"/>
              </a:rPr>
              <a:t>, </a:t>
            </a:r>
            <a:r>
              <a:rPr lang="en-US" sz="1900" dirty="0">
                <a:ea typeface="Calibri" panose="020F0502020204030204" pitchFamily="34" charset="0"/>
                <a:cs typeface="Times New Roman" panose="02020603050405020304" pitchFamily="18" charset="0"/>
              </a:rPr>
              <a:t>which changes </a:t>
            </a:r>
            <a:r>
              <a:rPr lang="en-US" sz="1900" dirty="0">
                <a:effectLst/>
                <a:ea typeface="Calibri" panose="020F0502020204030204" pitchFamily="34" charset="0"/>
                <a:cs typeface="Times New Roman" panose="02020603050405020304" pitchFamily="18" charset="0"/>
              </a:rPr>
              <a:t>region to region such as </a:t>
            </a:r>
            <a:r>
              <a:rPr lang="tr-TR" sz="1900" dirty="0">
                <a:effectLst/>
                <a:ea typeface="Calibri" panose="020F0502020204030204" pitchFamily="34" charset="0"/>
                <a:cs typeface="Times New Roman" panose="02020603050405020304" pitchFamily="18" charset="0"/>
              </a:rPr>
              <a:t>North </a:t>
            </a:r>
            <a:r>
              <a:rPr lang="tr-TR" sz="1900" dirty="0" err="1">
                <a:effectLst/>
                <a:ea typeface="Calibri" panose="020F0502020204030204" pitchFamily="34" charset="0"/>
                <a:cs typeface="Times New Roman" panose="02020603050405020304" pitchFamily="18" charset="0"/>
              </a:rPr>
              <a:t>America</a:t>
            </a:r>
            <a:r>
              <a:rPr lang="tr-TR" sz="1900" dirty="0">
                <a:effectLst/>
                <a:ea typeface="Calibri" panose="020F0502020204030204" pitchFamily="34" charset="0"/>
                <a:cs typeface="Times New Roman" panose="02020603050405020304" pitchFamily="18" charset="0"/>
              </a:rPr>
              <a:t>, Europe, </a:t>
            </a:r>
            <a:r>
              <a:rPr lang="tr-TR" sz="1900" dirty="0" err="1">
                <a:effectLst/>
                <a:ea typeface="Calibri" panose="020F0502020204030204" pitchFamily="34" charset="0"/>
                <a:cs typeface="Times New Roman" panose="02020603050405020304" pitchFamily="18" charset="0"/>
              </a:rPr>
              <a:t>and</a:t>
            </a:r>
            <a:r>
              <a:rPr lang="tr-TR" sz="1900" dirty="0">
                <a:effectLst/>
                <a:ea typeface="Calibri" panose="020F0502020204030204" pitchFamily="34" charset="0"/>
                <a:cs typeface="Times New Roman" panose="02020603050405020304" pitchFamily="18" charset="0"/>
              </a:rPr>
              <a:t> Japan</a:t>
            </a:r>
            <a:r>
              <a:rPr lang="en-US" sz="1900" dirty="0">
                <a:effectLst/>
                <a:ea typeface="Calibri" panose="020F0502020204030204" pitchFamily="34" charset="0"/>
                <a:cs typeface="Times New Roman" panose="02020603050405020304" pitchFamily="18" charset="0"/>
              </a:rPr>
              <a:t>.</a:t>
            </a:r>
          </a:p>
          <a:p>
            <a:pPr algn="just"/>
            <a:r>
              <a:rPr lang="tr-TR" sz="1900" dirty="0" err="1">
                <a:effectLst/>
                <a:ea typeface="Calibri" panose="020F0502020204030204" pitchFamily="34" charset="0"/>
                <a:cs typeface="Times New Roman" panose="02020603050405020304" pitchFamily="18" charset="0"/>
              </a:rPr>
              <a:t>Allocated</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by</a:t>
            </a:r>
            <a:r>
              <a:rPr lang="tr-TR" sz="1900" dirty="0">
                <a:effectLst/>
                <a:ea typeface="Calibri" panose="020F0502020204030204" pitchFamily="34" charset="0"/>
                <a:cs typeface="Times New Roman" panose="02020603050405020304" pitchFamily="18" charset="0"/>
              </a:rPr>
              <a:t> </a:t>
            </a:r>
            <a:r>
              <a:rPr lang="en-US" sz="1900" dirty="0">
                <a:effectLst/>
                <a:ea typeface="Calibri" panose="020F0502020204030204" pitchFamily="34" charset="0"/>
                <a:cs typeface="Times New Roman" panose="02020603050405020304" pitchFamily="18" charset="0"/>
              </a:rPr>
              <a:t>different authorities in said regions:</a:t>
            </a:r>
          </a:p>
          <a:p>
            <a:pPr marL="285750" indent="-285750" algn="just">
              <a:buFont typeface="Arial" panose="020B0604020202020204" pitchFamily="34" charset="0"/>
              <a:buChar char="•"/>
            </a:pPr>
            <a:r>
              <a:rPr lang="tr-TR" sz="1900" dirty="0">
                <a:effectLst/>
                <a:ea typeface="Calibri" panose="020F0502020204030204" pitchFamily="34" charset="0"/>
                <a:cs typeface="Times New Roman" panose="02020603050405020304" pitchFamily="18" charset="0"/>
              </a:rPr>
              <a:t>U.S. FCC </a:t>
            </a:r>
            <a:r>
              <a:rPr lang="tr-TR" sz="1900" dirty="0" err="1">
                <a:effectLst/>
                <a:ea typeface="Calibri" panose="020F0502020204030204" pitchFamily="34" charset="0"/>
                <a:cs typeface="Times New Roman" panose="02020603050405020304" pitchFamily="18" charset="0"/>
              </a:rPr>
              <a:t>and</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Industry</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Canada</a:t>
            </a:r>
            <a:r>
              <a:rPr lang="tr-TR" sz="1900" dirty="0">
                <a:effectLst/>
                <a:ea typeface="Calibri" panose="020F0502020204030204" pitchFamily="34" charset="0"/>
                <a:cs typeface="Times New Roman" panose="02020603050405020304" pitchFamily="18" charset="0"/>
              </a:rPr>
              <a:t> in North </a:t>
            </a:r>
            <a:r>
              <a:rPr lang="tr-TR" sz="1900" dirty="0" err="1">
                <a:effectLst/>
                <a:ea typeface="Calibri" panose="020F0502020204030204" pitchFamily="34" charset="0"/>
                <a:cs typeface="Times New Roman" panose="02020603050405020304" pitchFamily="18" charset="0"/>
              </a:rPr>
              <a:t>America</a:t>
            </a:r>
            <a:endParaRPr lang="en-US" sz="19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1900" dirty="0">
                <a:ea typeface="Calibri" panose="020F0502020204030204" pitchFamily="34" charset="0"/>
                <a:cs typeface="Times New Roman" panose="02020603050405020304" pitchFamily="18" charset="0"/>
              </a:rPr>
              <a:t>T</a:t>
            </a:r>
            <a:r>
              <a:rPr lang="tr-TR" sz="1900" dirty="0">
                <a:effectLst/>
                <a:ea typeface="Calibri" panose="020F0502020204030204" pitchFamily="34" charset="0"/>
                <a:cs typeface="Times New Roman" panose="02020603050405020304" pitchFamily="18" charset="0"/>
              </a:rPr>
              <a:t>he Electronic Communications </a:t>
            </a:r>
            <a:r>
              <a:rPr lang="tr-TR" sz="1900" dirty="0" err="1">
                <a:effectLst/>
                <a:ea typeface="Calibri" panose="020F0502020204030204" pitchFamily="34" charset="0"/>
                <a:cs typeface="Times New Roman" panose="02020603050405020304" pitchFamily="18" charset="0"/>
              </a:rPr>
              <a:t>Committee</a:t>
            </a:r>
            <a:r>
              <a:rPr lang="tr-TR" sz="1900" dirty="0">
                <a:effectLst/>
                <a:ea typeface="Calibri" panose="020F0502020204030204" pitchFamily="34" charset="0"/>
                <a:cs typeface="Times New Roman" panose="02020603050405020304" pitchFamily="18" charset="0"/>
              </a:rPr>
              <a:t> of </a:t>
            </a:r>
            <a:r>
              <a:rPr lang="tr-TR" sz="1900" dirty="0" err="1">
                <a:effectLst/>
                <a:ea typeface="Calibri" panose="020F0502020204030204" pitchFamily="34" charset="0"/>
                <a:cs typeface="Times New Roman" panose="02020603050405020304" pitchFamily="18" charset="0"/>
              </a:rPr>
              <a:t>the</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European</a:t>
            </a:r>
            <a:r>
              <a:rPr lang="tr-TR" sz="1900" dirty="0">
                <a:effectLst/>
                <a:ea typeface="Calibri" panose="020F0502020204030204" pitchFamily="34" charset="0"/>
                <a:cs typeface="Times New Roman" panose="02020603050405020304" pitchFamily="18" charset="0"/>
              </a:rPr>
              <a:t> Conference of Postal </a:t>
            </a:r>
            <a:r>
              <a:rPr lang="tr-TR" sz="1900" dirty="0" err="1">
                <a:effectLst/>
                <a:ea typeface="Calibri" panose="020F0502020204030204" pitchFamily="34" charset="0"/>
                <a:cs typeface="Times New Roman" panose="02020603050405020304" pitchFamily="18" charset="0"/>
              </a:rPr>
              <a:t>and</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Telecommunications</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Administrations</a:t>
            </a:r>
            <a:r>
              <a:rPr lang="tr-TR" sz="1900" dirty="0">
                <a:effectLst/>
                <a:ea typeface="Calibri" panose="020F0502020204030204" pitchFamily="34" charset="0"/>
                <a:cs typeface="Times New Roman" panose="02020603050405020304" pitchFamily="18" charset="0"/>
              </a:rPr>
              <a:t> (CEPT) in Europe</a:t>
            </a:r>
            <a:endParaRPr lang="en-US" sz="19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1900" dirty="0">
                <a:ea typeface="Calibri" panose="020F0502020204030204" pitchFamily="34" charset="0"/>
                <a:cs typeface="Times New Roman" panose="02020603050405020304" pitchFamily="18" charset="0"/>
              </a:rPr>
              <a:t>T</a:t>
            </a:r>
            <a:r>
              <a:rPr lang="tr-TR" sz="1900" dirty="0">
                <a:effectLst/>
                <a:ea typeface="Calibri" panose="020F0502020204030204" pitchFamily="34" charset="0"/>
                <a:cs typeface="Times New Roman" panose="02020603050405020304" pitchFamily="18" charset="0"/>
              </a:rPr>
              <a:t>he </a:t>
            </a:r>
            <a:r>
              <a:rPr lang="tr-TR" sz="1900" dirty="0" err="1">
                <a:effectLst/>
                <a:ea typeface="Calibri" panose="020F0502020204030204" pitchFamily="34" charset="0"/>
                <a:cs typeface="Times New Roman" panose="02020603050405020304" pitchFamily="18" charset="0"/>
              </a:rPr>
              <a:t>Ministry</a:t>
            </a:r>
            <a:r>
              <a:rPr lang="tr-TR" sz="1900" dirty="0">
                <a:effectLst/>
                <a:ea typeface="Calibri" panose="020F0502020204030204" pitchFamily="34" charset="0"/>
                <a:cs typeface="Times New Roman" panose="02020603050405020304" pitchFamily="18" charset="0"/>
              </a:rPr>
              <a:t> of </a:t>
            </a:r>
            <a:r>
              <a:rPr lang="tr-TR" sz="1900" dirty="0" err="1">
                <a:effectLst/>
                <a:ea typeface="Calibri" panose="020F0502020204030204" pitchFamily="34" charset="0"/>
                <a:cs typeface="Times New Roman" panose="02020603050405020304" pitchFamily="18" charset="0"/>
              </a:rPr>
              <a:t>Internal</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Affairs</a:t>
            </a:r>
            <a:r>
              <a:rPr lang="tr-TR" sz="1900" dirty="0">
                <a:effectLst/>
                <a:ea typeface="Calibri" panose="020F0502020204030204" pitchFamily="34" charset="0"/>
                <a:cs typeface="Times New Roman" panose="02020603050405020304" pitchFamily="18" charset="0"/>
              </a:rPr>
              <a:t> </a:t>
            </a:r>
            <a:r>
              <a:rPr lang="tr-TR" sz="1900" dirty="0" err="1">
                <a:effectLst/>
                <a:ea typeface="Calibri" panose="020F0502020204030204" pitchFamily="34" charset="0"/>
                <a:cs typeface="Times New Roman" panose="02020603050405020304" pitchFamily="18" charset="0"/>
              </a:rPr>
              <a:t>and</a:t>
            </a:r>
            <a:r>
              <a:rPr lang="tr-TR" sz="1900" dirty="0">
                <a:effectLst/>
                <a:ea typeface="Calibri" panose="020F0502020204030204" pitchFamily="34" charset="0"/>
                <a:cs typeface="Times New Roman" panose="02020603050405020304" pitchFamily="18" charset="0"/>
              </a:rPr>
              <a:t> Communications (MIC) in Japan.</a:t>
            </a:r>
          </a:p>
          <a:p>
            <a:endParaRPr lang="tr-TR" dirty="0"/>
          </a:p>
        </p:txBody>
      </p:sp>
      <p:sp>
        <p:nvSpPr>
          <p:cNvPr id="6" name="Slayt Numarası Yer Tutucusu 5">
            <a:extLst>
              <a:ext uri="{FF2B5EF4-FFF2-40B4-BE49-F238E27FC236}">
                <a16:creationId xmlns:a16="http://schemas.microsoft.com/office/drawing/2014/main" id="{FF2D87A0-98F1-8045-1086-CD1D39588681}"/>
              </a:ext>
            </a:extLst>
          </p:cNvPr>
          <p:cNvSpPr>
            <a:spLocks noGrp="1"/>
          </p:cNvSpPr>
          <p:nvPr>
            <p:ph type="sldNum" sz="quarter" idx="12"/>
          </p:nvPr>
        </p:nvSpPr>
        <p:spPr/>
        <p:txBody>
          <a:bodyPr/>
          <a:lstStyle/>
          <a:p>
            <a:fld id="{A49DFD55-3C28-40EF-9E31-A92D2E4017FF}" type="slidenum">
              <a:rPr lang="en-US" smtClean="0"/>
              <a:pPr/>
              <a:t>27</a:t>
            </a:fld>
            <a:endParaRPr lang="en-US" dirty="0"/>
          </a:p>
        </p:txBody>
      </p:sp>
      <p:sp>
        <p:nvSpPr>
          <p:cNvPr id="7" name="Title 1">
            <a:extLst>
              <a:ext uri="{FF2B5EF4-FFF2-40B4-BE49-F238E27FC236}">
                <a16:creationId xmlns:a16="http://schemas.microsoft.com/office/drawing/2014/main" id="{F4A26887-2252-A66A-CAE4-3E50B5893CA4}"/>
              </a:ext>
            </a:extLst>
          </p:cNvPr>
          <p:cNvSpPr txBox="1">
            <a:spLocks/>
          </p:cNvSpPr>
          <p:nvPr/>
        </p:nvSpPr>
        <p:spPr>
          <a:xfrm>
            <a:off x="233414" y="621101"/>
            <a:ext cx="9842238" cy="8924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solidFill>
                  <a:srgbClr val="333333"/>
                </a:solidFill>
                <a:latin typeface="Söhne"/>
              </a:rPr>
              <a:t>OFDM Physical Medium Dependent (PMD) Function</a:t>
            </a:r>
            <a:endParaRPr lang="en-US" dirty="0">
              <a:latin typeface="Söhne"/>
            </a:endParaRPr>
          </a:p>
        </p:txBody>
      </p:sp>
    </p:spTree>
    <p:extLst>
      <p:ext uri="{BB962C8B-B14F-4D97-AF65-F5344CB8AC3E}">
        <p14:creationId xmlns:p14="http://schemas.microsoft.com/office/powerpoint/2010/main" val="1560831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FAA6A78-E37B-6678-9EB8-B870CF277C7D}"/>
              </a:ext>
            </a:extLst>
          </p:cNvPr>
          <p:cNvSpPr>
            <a:spLocks noGrp="1"/>
          </p:cNvSpPr>
          <p:nvPr>
            <p:ph type="title"/>
          </p:nvPr>
        </p:nvSpPr>
        <p:spPr>
          <a:xfrm>
            <a:off x="2208362" y="892177"/>
            <a:ext cx="9147026" cy="1325563"/>
          </a:xfrm>
        </p:spPr>
        <p:txBody>
          <a:bodyPr anchor="ctr">
            <a:normAutofit/>
          </a:bodyPr>
          <a:lstStyle/>
          <a:p>
            <a:r>
              <a:rPr lang="en-US" sz="2800" b="1" dirty="0">
                <a:solidFill>
                  <a:schemeClr val="tx1">
                    <a:lumMod val="75000"/>
                    <a:lumOff val="25000"/>
                  </a:schemeClr>
                </a:solidFill>
                <a:latin typeface="Söhne"/>
              </a:rPr>
              <a:t>Representation of allocated spectrum by the FCC for North America</a:t>
            </a:r>
            <a:br>
              <a:rPr lang="en-US" sz="2800" b="1" dirty="0">
                <a:solidFill>
                  <a:schemeClr val="tx1">
                    <a:lumMod val="75000"/>
                    <a:lumOff val="25000"/>
                  </a:schemeClr>
                </a:solidFill>
              </a:rPr>
            </a:br>
            <a:endParaRPr lang="en-US" b="1" dirty="0">
              <a:solidFill>
                <a:schemeClr val="tx1">
                  <a:lumMod val="75000"/>
                  <a:lumOff val="25000"/>
                </a:schemeClr>
              </a:solidFill>
            </a:endParaRP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28</a:t>
            </a:fld>
            <a:endParaRPr lang="en-US"/>
          </a:p>
        </p:txBody>
      </p:sp>
      <p:pic>
        <p:nvPicPr>
          <p:cNvPr id="4" name="İçerik Yer Tutucusu 3" descr="tablo içeren bir resim&#10;&#10;Açıklama otomatik olarak oluşturuldu">
            <a:extLst>
              <a:ext uri="{FF2B5EF4-FFF2-40B4-BE49-F238E27FC236}">
                <a16:creationId xmlns:a16="http://schemas.microsoft.com/office/drawing/2014/main" id="{1410B3A4-77C3-E379-5218-0D95E42001B1}"/>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bwMode="auto">
          <a:xfrm>
            <a:off x="2312670" y="2240971"/>
            <a:ext cx="7566659" cy="4124751"/>
          </a:xfrm>
          <a:prstGeom prst="rect">
            <a:avLst/>
          </a:prstGeom>
          <a:noFill/>
          <a:ln>
            <a:noFill/>
          </a:ln>
        </p:spPr>
      </p:pic>
    </p:spTree>
    <p:extLst>
      <p:ext uri="{BB962C8B-B14F-4D97-AF65-F5344CB8AC3E}">
        <p14:creationId xmlns:p14="http://schemas.microsoft.com/office/powerpoint/2010/main" val="1518531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A1A7C756-D9DA-2911-ACA1-2847BE12391B}"/>
              </a:ext>
            </a:extLst>
          </p:cNvPr>
          <p:cNvSpPr>
            <a:spLocks noGrp="1"/>
          </p:cNvSpPr>
          <p:nvPr>
            <p:ph sz="half" idx="2"/>
          </p:nvPr>
        </p:nvSpPr>
        <p:spPr>
          <a:xfrm>
            <a:off x="256719" y="3824624"/>
            <a:ext cx="3419572" cy="2593429"/>
          </a:xfrm>
        </p:spPr>
        <p:txBody>
          <a:bodyPr>
            <a:normAutofit/>
          </a:bodyPr>
          <a:lstStyle/>
          <a:p>
            <a:r>
              <a:rPr lang="tr-TR" sz="1600" dirty="0" err="1">
                <a:effectLst/>
                <a:latin typeface="Söhne"/>
                <a:ea typeface="Calibri" panose="020F0502020204030204" pitchFamily="34" charset="0"/>
                <a:cs typeface="Times New Roman" panose="02020603050405020304" pitchFamily="18" charset="0"/>
              </a:rPr>
              <a:t>Some</a:t>
            </a:r>
            <a:r>
              <a:rPr lang="tr-TR" sz="1600" dirty="0">
                <a:effectLst/>
                <a:latin typeface="Söhne"/>
                <a:ea typeface="Calibri" panose="020F0502020204030204" pitchFamily="34" charset="0"/>
                <a:cs typeface="Times New Roman" panose="02020603050405020304" pitchFamily="18" charset="0"/>
              </a:rPr>
              <a:t> DSRC </a:t>
            </a:r>
            <a:r>
              <a:rPr lang="tr-TR" sz="1600" dirty="0" err="1">
                <a:effectLst/>
                <a:latin typeface="Söhne"/>
                <a:ea typeface="Calibri" panose="020F0502020204030204" pitchFamily="34" charset="0"/>
                <a:cs typeface="Times New Roman" panose="02020603050405020304" pitchFamily="18" charset="0"/>
              </a:rPr>
              <a:t>bands</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are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currently</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deployed</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for</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applications</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such</a:t>
            </a:r>
            <a:r>
              <a:rPr lang="tr-TR" sz="1600" dirty="0">
                <a:effectLst/>
                <a:latin typeface="Söhne"/>
                <a:ea typeface="Calibri" panose="020F0502020204030204" pitchFamily="34" charset="0"/>
                <a:cs typeface="Times New Roman" panose="02020603050405020304" pitchFamily="18" charset="0"/>
              </a:rPr>
              <a:t> as </a:t>
            </a:r>
            <a:r>
              <a:rPr lang="tr-TR" sz="1600" dirty="0" err="1">
                <a:effectLst/>
                <a:latin typeface="Söhne"/>
                <a:ea typeface="Calibri" panose="020F0502020204030204" pitchFamily="34" charset="0"/>
                <a:cs typeface="Times New Roman" panose="02020603050405020304" pitchFamily="18" charset="0"/>
              </a:rPr>
              <a:t>electronic</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toll</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collection</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e.g</a:t>
            </a:r>
            <a:r>
              <a:rPr lang="tr-TR" sz="1600" dirty="0">
                <a:effectLst/>
                <a:latin typeface="Söhne"/>
                <a:ea typeface="Calibri" panose="020F0502020204030204" pitchFamily="34" charset="0"/>
                <a:cs typeface="Times New Roman" panose="02020603050405020304" pitchFamily="18" charset="0"/>
              </a:rPr>
              <a:t>.</a:t>
            </a:r>
          </a:p>
          <a:p>
            <a:r>
              <a:rPr lang="tr-TR" sz="1600" dirty="0" err="1">
                <a:latin typeface="Söhne"/>
                <a:ea typeface="Calibri" panose="020F0502020204030204" pitchFamily="34" charset="0"/>
                <a:cs typeface="Times New Roman" panose="02020603050405020304" pitchFamily="18" charset="0"/>
              </a:rPr>
              <a:t>W</a:t>
            </a:r>
            <a:r>
              <a:rPr lang="tr-TR" sz="1600" dirty="0" err="1">
                <a:effectLst/>
                <a:latin typeface="Söhne"/>
                <a:ea typeface="Calibri" panose="020F0502020204030204" pitchFamily="34" charset="0"/>
                <a:cs typeface="Times New Roman" panose="02020603050405020304" pitchFamily="18" charset="0"/>
              </a:rPr>
              <a:t>hile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the</a:t>
            </a:r>
            <a:r>
              <a:rPr lang="tr-TR" sz="1600" dirty="0">
                <a:effectLst/>
                <a:latin typeface="Söhne"/>
                <a:ea typeface="Calibri" panose="020F0502020204030204" pitchFamily="34" charset="0"/>
                <a:cs typeface="Times New Roman" panose="02020603050405020304" pitchFamily="18" charset="0"/>
              </a:rPr>
              <a:t> rest of </a:t>
            </a:r>
            <a:r>
              <a:rPr lang="tr-TR" sz="1600" dirty="0" err="1">
                <a:effectLst/>
                <a:latin typeface="Söhne"/>
                <a:ea typeface="Calibri" panose="020F0502020204030204" pitchFamily="34" charset="0"/>
                <a:cs typeface="Times New Roman" panose="02020603050405020304" pitchFamily="18" charset="0"/>
              </a:rPr>
              <a:t>the</a:t>
            </a:r>
            <a:r>
              <a:rPr lang="tr-TR" sz="1600" dirty="0">
                <a:effectLst/>
                <a:latin typeface="Söhne"/>
                <a:ea typeface="Calibri" panose="020F0502020204030204" pitchFamily="34" charset="0"/>
                <a:cs typeface="Times New Roman" panose="02020603050405020304" pitchFamily="18" charset="0"/>
              </a:rPr>
              <a:t> DSRC </a:t>
            </a:r>
            <a:r>
              <a:rPr lang="tr-TR" sz="1600" dirty="0" err="1">
                <a:effectLst/>
                <a:latin typeface="Söhne"/>
                <a:ea typeface="Calibri" panose="020F0502020204030204" pitchFamily="34" charset="0"/>
                <a:cs typeface="Times New Roman" panose="02020603050405020304" pitchFamily="18" charset="0"/>
              </a:rPr>
              <a:t>allocated</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spectrum</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bands</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are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currently</a:t>
            </a:r>
            <a:r>
              <a:rPr lang="tr-TR" sz="1600" dirty="0">
                <a:effectLst/>
                <a:latin typeface="Söhne"/>
                <a:ea typeface="Calibri" panose="020F0502020204030204" pitchFamily="34" charset="0"/>
                <a:cs typeface="Times New Roman" panose="02020603050405020304" pitchFamily="18" charset="0"/>
              </a:rPr>
              <a:t> not in </a:t>
            </a:r>
            <a:r>
              <a:rPr lang="tr-TR" sz="1600" dirty="0" err="1">
                <a:effectLst/>
                <a:latin typeface="Söhne"/>
                <a:ea typeface="Calibri" panose="020F0502020204030204" pitchFamily="34" charset="0"/>
                <a:cs typeface="Times New Roman" panose="02020603050405020304" pitchFamily="18" charset="0"/>
              </a:rPr>
              <a:t>use</a:t>
            </a:r>
            <a:r>
              <a:rPr lang="tr-TR" sz="1600" dirty="0">
                <a:effectLst/>
                <a:latin typeface="Söhne"/>
                <a:ea typeface="Calibri" panose="020F0502020204030204" pitchFamily="34" charset="0"/>
                <a:cs typeface="Times New Roman" panose="02020603050405020304" pitchFamily="18" charset="0"/>
              </a:rPr>
              <a:t>.</a:t>
            </a:r>
            <a:endParaRPr lang="tr-TR" sz="1600" dirty="0">
              <a:latin typeface="Söhne"/>
            </a:endParaRPr>
          </a:p>
          <a:p>
            <a:endParaRPr lang="tr-TR" dirty="0"/>
          </a:p>
        </p:txBody>
      </p:sp>
      <p:sp>
        <p:nvSpPr>
          <p:cNvPr id="9" name="Slayt Numarası Yer Tutucusu 8">
            <a:extLst>
              <a:ext uri="{FF2B5EF4-FFF2-40B4-BE49-F238E27FC236}">
                <a16:creationId xmlns:a16="http://schemas.microsoft.com/office/drawing/2014/main" id="{2E1CF6E2-4552-CDE4-986D-80F8EEE10721}"/>
              </a:ext>
            </a:extLst>
          </p:cNvPr>
          <p:cNvSpPr>
            <a:spLocks noGrp="1"/>
          </p:cNvSpPr>
          <p:nvPr>
            <p:ph type="sldNum" sz="quarter" idx="12"/>
          </p:nvPr>
        </p:nvSpPr>
        <p:spPr/>
        <p:txBody>
          <a:bodyPr/>
          <a:lstStyle/>
          <a:p>
            <a:fld id="{A49DFD55-3C28-40EF-9E31-A92D2E4017FF}" type="slidenum">
              <a:rPr lang="en-US" smtClean="0"/>
              <a:pPr/>
              <a:t>29</a:t>
            </a:fld>
            <a:endParaRPr lang="en-US" dirty="0"/>
          </a:p>
        </p:txBody>
      </p:sp>
      <p:sp>
        <p:nvSpPr>
          <p:cNvPr id="10" name="Title 1">
            <a:extLst>
              <a:ext uri="{FF2B5EF4-FFF2-40B4-BE49-F238E27FC236}">
                <a16:creationId xmlns:a16="http://schemas.microsoft.com/office/drawing/2014/main" id="{5EEAECE3-E67D-B651-1126-66AC76B59D59}"/>
              </a:ext>
            </a:extLst>
          </p:cNvPr>
          <p:cNvSpPr txBox="1">
            <a:spLocks/>
          </p:cNvSpPr>
          <p:nvPr/>
        </p:nvSpPr>
        <p:spPr>
          <a:xfrm>
            <a:off x="2252932" y="353683"/>
            <a:ext cx="9842238" cy="8924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solidFill>
                  <a:schemeClr val="tx1">
                    <a:lumMod val="75000"/>
                    <a:lumOff val="25000"/>
                  </a:schemeClr>
                </a:solidFill>
                <a:latin typeface="Söhne"/>
              </a:rPr>
              <a:t>OFDM Physical Medium Dependent (PMD) Function</a:t>
            </a:r>
            <a:endParaRPr lang="en-US" dirty="0">
              <a:solidFill>
                <a:schemeClr val="tx1">
                  <a:lumMod val="75000"/>
                  <a:lumOff val="25000"/>
                </a:schemeClr>
              </a:solidFill>
              <a:latin typeface="Söhne"/>
            </a:endParaRPr>
          </a:p>
        </p:txBody>
      </p:sp>
      <p:sp>
        <p:nvSpPr>
          <p:cNvPr id="11" name="Başlık 1">
            <a:extLst>
              <a:ext uri="{FF2B5EF4-FFF2-40B4-BE49-F238E27FC236}">
                <a16:creationId xmlns:a16="http://schemas.microsoft.com/office/drawing/2014/main" id="{D653F27E-3F1A-A14B-B792-F82E71F44963}"/>
              </a:ext>
            </a:extLst>
          </p:cNvPr>
          <p:cNvSpPr>
            <a:spLocks noGrp="1"/>
          </p:cNvSpPr>
          <p:nvPr>
            <p:ph type="title"/>
          </p:nvPr>
        </p:nvSpPr>
        <p:spPr>
          <a:xfrm>
            <a:off x="2062301" y="1330479"/>
            <a:ext cx="5111750" cy="1204912"/>
          </a:xfrm>
        </p:spPr>
        <p:txBody>
          <a:bodyPr>
            <a:normAutofit/>
          </a:bodyPr>
          <a:lstStyle/>
          <a:p>
            <a:r>
              <a:rPr lang="tr-TR" sz="2000" b="1" dirty="0">
                <a:solidFill>
                  <a:schemeClr val="tx1">
                    <a:lumMod val="75000"/>
                    <a:lumOff val="25000"/>
                  </a:schemeClr>
                </a:solidFill>
                <a:latin typeface="Söhne"/>
              </a:rPr>
              <a:t>DSRC SPECTRUM</a:t>
            </a:r>
          </a:p>
        </p:txBody>
      </p:sp>
      <p:pic>
        <p:nvPicPr>
          <p:cNvPr id="12" name="İçerik Yer Tutucusu 7" descr="tablo içeren bir resim&#10;&#10;Açıklama otomatik olarak oluşturuldu">
            <a:extLst>
              <a:ext uri="{FF2B5EF4-FFF2-40B4-BE49-F238E27FC236}">
                <a16:creationId xmlns:a16="http://schemas.microsoft.com/office/drawing/2014/main" id="{EEAC458C-9B06-6DD2-E8E9-1905A9397F7C}"/>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b="18325"/>
          <a:stretch/>
        </p:blipFill>
        <p:spPr bwMode="auto">
          <a:xfrm>
            <a:off x="4204786" y="1330479"/>
            <a:ext cx="7338795" cy="5409212"/>
          </a:xfrm>
          <a:prstGeom prst="rect">
            <a:avLst/>
          </a:prstGeom>
          <a:noFill/>
          <a:ln>
            <a:noFill/>
          </a:ln>
        </p:spPr>
      </p:pic>
    </p:spTree>
    <p:extLst>
      <p:ext uri="{BB962C8B-B14F-4D97-AF65-F5344CB8AC3E}">
        <p14:creationId xmlns:p14="http://schemas.microsoft.com/office/powerpoint/2010/main" val="285689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447453" y="2148840"/>
            <a:ext cx="5744547" cy="1715531"/>
          </a:xfrm>
        </p:spPr>
        <p:txBody>
          <a:bodyPr/>
          <a:lstStyle/>
          <a:p>
            <a:r>
              <a:rPr lang="en-US" b="1" dirty="0">
                <a:latin typeface="Söhne"/>
              </a:rPr>
              <a:t>Introduction to DSRC</a:t>
            </a:r>
          </a:p>
        </p:txBody>
      </p:sp>
    </p:spTree>
    <p:extLst>
      <p:ext uri="{BB962C8B-B14F-4D97-AF65-F5344CB8AC3E}">
        <p14:creationId xmlns:p14="http://schemas.microsoft.com/office/powerpoint/2010/main" val="57859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4A26887-2252-A66A-CAE4-3E50B5893CA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spcAft>
                <a:spcPts val="600"/>
              </a:spcAft>
            </a:pPr>
            <a:r>
              <a:rPr lang="en-US" b="1" kern="1200" cap="all" spc="150" baseline="0" dirty="0">
                <a:solidFill>
                  <a:schemeClr val="tx1">
                    <a:lumMod val="75000"/>
                    <a:lumOff val="25000"/>
                  </a:schemeClr>
                </a:solidFill>
                <a:effectLst/>
                <a:latin typeface="+mj-lt"/>
                <a:ea typeface="+mj-ea"/>
                <a:cs typeface="+mj-cs"/>
              </a:rPr>
              <a:t>OFDM Physical Layer Convergence Procedure (PLCP) Function</a:t>
            </a:r>
          </a:p>
        </p:txBody>
      </p:sp>
      <p:sp>
        <p:nvSpPr>
          <p:cNvPr id="6" name="Slayt Numarası Yer Tutucusu 5">
            <a:extLst>
              <a:ext uri="{FF2B5EF4-FFF2-40B4-BE49-F238E27FC236}">
                <a16:creationId xmlns:a16="http://schemas.microsoft.com/office/drawing/2014/main" id="{FF2D87A0-98F1-8045-1086-CD1D3958868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30</a:t>
            </a:fld>
            <a:endParaRPr lang="en-US"/>
          </a:p>
        </p:txBody>
      </p:sp>
      <p:graphicFrame>
        <p:nvGraphicFramePr>
          <p:cNvPr id="11" name="Metin Yer Tutucusu 2">
            <a:extLst>
              <a:ext uri="{FF2B5EF4-FFF2-40B4-BE49-F238E27FC236}">
                <a16:creationId xmlns:a16="http://schemas.microsoft.com/office/drawing/2014/main" id="{8874DA2B-4567-C25A-1CB5-420CE17AA267}"/>
              </a:ext>
            </a:extLst>
          </p:cNvPr>
          <p:cNvGraphicFramePr/>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684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FAA6A78-E37B-6678-9EB8-B870CF277C7D}"/>
              </a:ext>
            </a:extLst>
          </p:cNvPr>
          <p:cNvSpPr>
            <a:spLocks noGrp="1"/>
          </p:cNvSpPr>
          <p:nvPr>
            <p:ph type="title"/>
          </p:nvPr>
        </p:nvSpPr>
        <p:spPr>
          <a:xfrm>
            <a:off x="2208362" y="892177"/>
            <a:ext cx="9147026" cy="1325563"/>
          </a:xfrm>
        </p:spPr>
        <p:txBody>
          <a:bodyPr anchor="ctr">
            <a:normAutofit/>
          </a:bodyPr>
          <a:lstStyle/>
          <a:p>
            <a:br>
              <a:rPr lang="en-US" sz="2800" dirty="0">
                <a:solidFill>
                  <a:schemeClr val="tx1">
                    <a:lumMod val="75000"/>
                    <a:lumOff val="25000"/>
                  </a:schemeClr>
                </a:solidFill>
              </a:rPr>
            </a:br>
            <a:endParaRPr lang="en-US" dirty="0">
              <a:solidFill>
                <a:schemeClr val="tx1">
                  <a:lumMod val="75000"/>
                  <a:lumOff val="25000"/>
                </a:schemeClr>
              </a:solidFill>
            </a:endParaRP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31</a:t>
            </a:fld>
            <a:endParaRPr lang="en-US"/>
          </a:p>
        </p:txBody>
      </p:sp>
      <p:pic>
        <p:nvPicPr>
          <p:cNvPr id="2" name="Resim 1">
            <a:extLst>
              <a:ext uri="{FF2B5EF4-FFF2-40B4-BE49-F238E27FC236}">
                <a16:creationId xmlns:a16="http://schemas.microsoft.com/office/drawing/2014/main" id="{CC7A0F84-8018-C006-EE27-254C26BF364D}"/>
              </a:ext>
            </a:extLst>
          </p:cNvPr>
          <p:cNvPicPr>
            <a:picLocks noChangeAspect="1"/>
          </p:cNvPicPr>
          <p:nvPr/>
        </p:nvPicPr>
        <p:blipFill>
          <a:blip r:embed="rId2"/>
          <a:stretch>
            <a:fillRect/>
          </a:stretch>
        </p:blipFill>
        <p:spPr>
          <a:xfrm>
            <a:off x="2849880" y="1665672"/>
            <a:ext cx="5760720" cy="1598295"/>
          </a:xfrm>
          <a:prstGeom prst="rect">
            <a:avLst/>
          </a:prstGeom>
        </p:spPr>
      </p:pic>
      <p:sp>
        <p:nvSpPr>
          <p:cNvPr id="5" name="Metin kutusu 4">
            <a:extLst>
              <a:ext uri="{FF2B5EF4-FFF2-40B4-BE49-F238E27FC236}">
                <a16:creationId xmlns:a16="http://schemas.microsoft.com/office/drawing/2014/main" id="{B96B060A-B655-54F0-B41D-75222DF37790}"/>
              </a:ext>
            </a:extLst>
          </p:cNvPr>
          <p:cNvSpPr txBox="1"/>
          <p:nvPr/>
        </p:nvSpPr>
        <p:spPr>
          <a:xfrm>
            <a:off x="2938732" y="892177"/>
            <a:ext cx="6094562" cy="523220"/>
          </a:xfrm>
          <a:prstGeom prst="rect">
            <a:avLst/>
          </a:prstGeom>
          <a:noFill/>
        </p:spPr>
        <p:txBody>
          <a:bodyPr wrap="square">
            <a:spAutoFit/>
          </a:bodyPr>
          <a:lstStyle/>
          <a:p>
            <a:r>
              <a:rPr lang="tr-TR" sz="2800" b="1" i="0" dirty="0" err="1">
                <a:solidFill>
                  <a:schemeClr val="tx1">
                    <a:lumMod val="75000"/>
                    <a:lumOff val="25000"/>
                  </a:schemeClr>
                </a:solidFill>
                <a:effectLst/>
                <a:latin typeface="Söhne"/>
              </a:rPr>
              <a:t>Physical</a:t>
            </a:r>
            <a:r>
              <a:rPr lang="tr-TR" sz="2800" b="1" i="0" dirty="0">
                <a:solidFill>
                  <a:schemeClr val="tx1">
                    <a:lumMod val="75000"/>
                    <a:lumOff val="25000"/>
                  </a:schemeClr>
                </a:solidFill>
                <a:effectLst/>
                <a:latin typeface="Söhne"/>
              </a:rPr>
              <a:t> Protocol Data </a:t>
            </a:r>
            <a:r>
              <a:rPr lang="tr-TR" sz="2800" b="1" i="0" dirty="0" err="1">
                <a:solidFill>
                  <a:schemeClr val="tx1">
                    <a:lumMod val="75000"/>
                    <a:lumOff val="25000"/>
                  </a:schemeClr>
                </a:solidFill>
                <a:effectLst/>
                <a:latin typeface="Söhne"/>
              </a:rPr>
              <a:t>Unit</a:t>
            </a:r>
            <a:r>
              <a:rPr lang="tr-TR" sz="2800" b="1" i="0" dirty="0">
                <a:solidFill>
                  <a:schemeClr val="tx1">
                    <a:lumMod val="75000"/>
                    <a:lumOff val="25000"/>
                  </a:schemeClr>
                </a:solidFill>
                <a:effectLst/>
                <a:latin typeface="Söhne"/>
              </a:rPr>
              <a:t> format</a:t>
            </a:r>
            <a:endParaRPr lang="tr-TR" sz="2800" b="1" dirty="0">
              <a:solidFill>
                <a:schemeClr val="tx1">
                  <a:lumMod val="75000"/>
                  <a:lumOff val="25000"/>
                </a:schemeClr>
              </a:solidFill>
              <a:latin typeface="Söhne"/>
            </a:endParaRPr>
          </a:p>
        </p:txBody>
      </p:sp>
      <p:sp>
        <p:nvSpPr>
          <p:cNvPr id="14" name="Rectangle 5">
            <a:extLst>
              <a:ext uri="{FF2B5EF4-FFF2-40B4-BE49-F238E27FC236}">
                <a16:creationId xmlns:a16="http://schemas.microsoft.com/office/drawing/2014/main" id="{EE3B4DBB-59A6-3E86-7EFA-259EDDAAE512}"/>
              </a:ext>
            </a:extLst>
          </p:cNvPr>
          <p:cNvSpPr>
            <a:spLocks noChangeArrowheads="1"/>
          </p:cNvSpPr>
          <p:nvPr/>
        </p:nvSpPr>
        <p:spPr bwMode="auto">
          <a:xfrm>
            <a:off x="755386" y="3469227"/>
            <a:ext cx="1026543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Preamble</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-&gt;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synchronization</a:t>
            </a:r>
            <a:endParaRPr kumimoji="0" lang="tr-TR" altLang="tr-TR" sz="16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tr-TR" sz="1600" dirty="0">
                <a:solidFill>
                  <a:srgbClr val="333333"/>
                </a:solidFill>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A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receiver</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operating</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on a 10 MHz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channel</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must</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classify</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the</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channel</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as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busy</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within</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8 </a:t>
            </a:r>
            <a:r>
              <a:rPr kumimoji="0" lang="tr-TR" altLang="tr-TR" sz="1600" b="0" i="0" u="none" strike="noStrike" cap="none" normalizeH="0" baseline="0" dirty="0" err="1">
                <a:ln>
                  <a:noFill/>
                </a:ln>
                <a:solidFill>
                  <a:schemeClr val="tx1"/>
                </a:solidFill>
                <a:effectLst/>
                <a:latin typeface="Söhne"/>
                <a:ea typeface="Calibri" panose="020F0502020204030204" pitchFamily="34" charset="0"/>
                <a:cs typeface="Times New Roman" panose="02020603050405020304" pitchFamily="18" charset="0"/>
              </a:rPr>
              <a:t>μsec</a:t>
            </a:r>
            <a:r>
              <a:rPr kumimoji="0" lang="tr-TR" altLang="tr-TR" sz="1600" b="0" i="0" u="none" strike="noStrike" cap="none" normalizeH="0" baseline="0" dirty="0">
                <a:ln>
                  <a:noFill/>
                </a:ln>
                <a:solidFill>
                  <a:schemeClr val="tx1"/>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chemeClr val="tx1"/>
                </a:solidFill>
                <a:effectLst/>
                <a:latin typeface="Söhne"/>
                <a:ea typeface="Calibri" panose="020F0502020204030204" pitchFamily="34" charset="0"/>
                <a:cs typeface="Times New Roman" panose="02020603050405020304" pitchFamily="18" charset="0"/>
              </a:rPr>
              <a:t>after</a:t>
            </a:r>
            <a:r>
              <a:rPr kumimoji="0" lang="tr-TR" altLang="tr-TR" sz="1600" b="0" i="0" u="none" strike="noStrike" cap="none" normalizeH="0" baseline="0" dirty="0">
                <a:ln>
                  <a:noFill/>
                </a:ln>
                <a:solidFill>
                  <a:schemeClr val="tx1"/>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chemeClr val="tx1"/>
                </a:solidFill>
                <a:effectLst/>
                <a:latin typeface="Söhne"/>
                <a:ea typeface="Calibri" panose="020F0502020204030204" pitchFamily="34" charset="0"/>
                <a:cs typeface="Times New Roman" panose="02020603050405020304" pitchFamily="18" charset="0"/>
              </a:rPr>
              <a:t>detecting</a:t>
            </a:r>
            <a:r>
              <a:rPr kumimoji="0" lang="tr-TR" altLang="tr-TR" sz="1600" b="0" i="0" u="none" strike="noStrike" cap="none" normalizeH="0" baseline="0" dirty="0">
                <a:ln>
                  <a:noFill/>
                </a:ln>
                <a:solidFill>
                  <a:schemeClr val="tx1"/>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chemeClr val="tx1"/>
                </a:solidFill>
                <a:effectLst/>
                <a:latin typeface="Söhne"/>
                <a:ea typeface="Calibri" panose="020F0502020204030204" pitchFamily="34" charset="0"/>
                <a:cs typeface="Times New Roman" panose="02020603050405020304" pitchFamily="18" charset="0"/>
              </a:rPr>
              <a:t>the</a:t>
            </a:r>
            <a:r>
              <a:rPr kumimoji="0" lang="tr-TR" altLang="tr-TR" sz="1600" b="0" i="0" u="none" strike="noStrike" cap="none" normalizeH="0" baseline="0" dirty="0">
                <a:ln>
                  <a:noFill/>
                </a:ln>
                <a:solidFill>
                  <a:schemeClr val="tx1"/>
                </a:solidFill>
                <a:effectLst/>
                <a:latin typeface="Söhne"/>
                <a:ea typeface="Calibri" panose="020F0502020204030204" pitchFamily="34" charset="0"/>
                <a:cs typeface="Times New Roman" panose="02020603050405020304" pitchFamily="18" charset="0"/>
              </a:rPr>
              <a:t> 	start of </a:t>
            </a:r>
            <a:r>
              <a:rPr kumimoji="0" lang="tr-TR" altLang="tr-TR" sz="1600" b="0" i="0" u="none" strike="noStrike" cap="none" normalizeH="0" baseline="0" dirty="0" err="1">
                <a:ln>
                  <a:noFill/>
                </a:ln>
                <a:solidFill>
                  <a:schemeClr val="tx1"/>
                </a:solidFill>
                <a:effectLst/>
                <a:latin typeface="Söhne"/>
                <a:ea typeface="Calibri" panose="020F0502020204030204" pitchFamily="34" charset="0"/>
                <a:cs typeface="Times New Roman" panose="02020603050405020304" pitchFamily="18" charset="0"/>
              </a:rPr>
              <a:t>the</a:t>
            </a:r>
            <a:r>
              <a:rPr kumimoji="0" lang="tr-TR" altLang="tr-TR" sz="1600" b="0" i="0" u="none" strike="noStrike" cap="none" normalizeH="0" baseline="0" dirty="0">
                <a:ln>
                  <a:noFill/>
                </a:ln>
                <a:solidFill>
                  <a:schemeClr val="tx1"/>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chemeClr val="tx1"/>
                </a:solidFill>
                <a:effectLst/>
                <a:latin typeface="Söhne"/>
                <a:ea typeface="Calibri" panose="020F0502020204030204" pitchFamily="34" charset="0"/>
                <a:cs typeface="Times New Roman" panose="02020603050405020304" pitchFamily="18" charset="0"/>
              </a:rPr>
              <a:t>Preamble</a:t>
            </a:r>
            <a:endParaRPr kumimoji="0" lang="tr-TR" altLang="tr-TR" sz="1600" b="0" i="0" u="none" strike="noStrike" cap="none" normalizeH="0" baseline="0" dirty="0">
              <a:ln>
                <a:noFill/>
              </a:ln>
              <a:solidFill>
                <a:schemeClr val="tx1"/>
              </a:solidFill>
              <a:effectLst/>
              <a:latin typeface="Söhne"/>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chemeClr val="tx1"/>
              </a:solidFill>
              <a:effectLst/>
              <a:latin typeface="Söhne"/>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Signal</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Field</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-&gt;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conveys</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the</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data rate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and</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frame</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 </a:t>
            </a:r>
            <a:r>
              <a:rPr kumimoji="0" lang="tr-TR" altLang="tr-TR" sz="1600" b="0" i="0" u="none" strike="noStrike" cap="none" normalizeH="0" baseline="0" dirty="0" err="1">
                <a:ln>
                  <a:noFill/>
                </a:ln>
                <a:solidFill>
                  <a:srgbClr val="333333"/>
                </a:solidFill>
                <a:effectLst/>
                <a:latin typeface="Söhne"/>
                <a:ea typeface="Calibri" panose="020F0502020204030204" pitchFamily="34" charset="0"/>
                <a:cs typeface="Times New Roman" panose="02020603050405020304" pitchFamily="18" charset="0"/>
              </a:rPr>
              <a:t>length</a:t>
            </a:r>
            <a:r>
              <a:rPr kumimoji="0" lang="tr-TR" altLang="tr-TR" sz="1600" b="0" i="0" u="none" strike="noStrike" cap="none" normalizeH="0" baseline="0" dirty="0">
                <a:ln>
                  <a:noFill/>
                </a:ln>
                <a:solidFill>
                  <a:srgbClr val="333333"/>
                </a:solidFill>
                <a:effectLst/>
                <a:latin typeface="Söhne"/>
                <a:ea typeface="Calibri" panose="020F0502020204030204" pitchFamily="34" charset="0"/>
                <a:cs typeface="Times New Roman" panose="02020603050405020304" pitchFamily="18" charset="0"/>
              </a:rPr>
              <a:t>.</a:t>
            </a:r>
            <a:endParaRPr lang="tr-TR" altLang="tr-TR" sz="1600" dirty="0">
              <a:solidFill>
                <a:srgbClr val="333333"/>
              </a:solidFill>
              <a:latin typeface="Söhne"/>
              <a:cs typeface="Times New Roman" panose="02020603050405020304" pitchFamily="18" charset="0"/>
            </a:endParaRPr>
          </a:p>
          <a:p>
            <a:r>
              <a:rPr lang="tr-TR" sz="1600" dirty="0">
                <a:latin typeface="Söhne"/>
              </a:rPr>
              <a:t>	</a:t>
            </a:r>
            <a:r>
              <a:rPr lang="tr-TR" sz="1600" dirty="0" err="1">
                <a:latin typeface="Söhne"/>
              </a:rPr>
              <a:t>Preamble</a:t>
            </a:r>
            <a:r>
              <a:rPr lang="tr-TR" sz="1600" dirty="0">
                <a:latin typeface="Söhne"/>
              </a:rPr>
              <a:t> </a:t>
            </a:r>
            <a:r>
              <a:rPr lang="tr-TR" sz="1600" dirty="0" err="1">
                <a:latin typeface="Söhne"/>
              </a:rPr>
              <a:t>and</a:t>
            </a:r>
            <a:r>
              <a:rPr lang="tr-TR" sz="1600" dirty="0">
                <a:latin typeface="Söhne"/>
              </a:rPr>
              <a:t> SIGNAL </a:t>
            </a:r>
            <a:r>
              <a:rPr lang="tr-TR" sz="1600" dirty="0" err="1">
                <a:latin typeface="Söhne"/>
              </a:rPr>
              <a:t>are</a:t>
            </a:r>
            <a:r>
              <a:rPr lang="tr-TR" sz="1600" dirty="0">
                <a:latin typeface="Söhne"/>
              </a:rPr>
              <a:t> sent at a </a:t>
            </a:r>
            <a:r>
              <a:rPr lang="tr-TR" sz="1600" dirty="0" err="1">
                <a:latin typeface="Söhne"/>
              </a:rPr>
              <a:t>predetermined</a:t>
            </a:r>
            <a:r>
              <a:rPr lang="tr-TR" sz="1600" dirty="0">
                <a:latin typeface="Söhne"/>
              </a:rPr>
              <a:t> rate, </a:t>
            </a:r>
            <a:r>
              <a:rPr lang="tr-TR" sz="1600" dirty="0" err="1">
                <a:latin typeface="Söhne"/>
              </a:rPr>
              <a:t>more</a:t>
            </a:r>
            <a:r>
              <a:rPr lang="tr-TR" sz="1600" dirty="0">
                <a:latin typeface="Söhne"/>
              </a:rPr>
              <a:t> </a:t>
            </a:r>
            <a:r>
              <a:rPr lang="tr-TR" sz="1600" dirty="0" err="1">
                <a:latin typeface="Söhne"/>
              </a:rPr>
              <a:t>specifically</a:t>
            </a:r>
            <a:r>
              <a:rPr lang="tr-TR" sz="1600" dirty="0">
                <a:latin typeface="Söhne"/>
              </a:rPr>
              <a:t> at </a:t>
            </a:r>
            <a:r>
              <a:rPr lang="tr-TR" sz="1600" dirty="0" err="1">
                <a:latin typeface="Söhne"/>
              </a:rPr>
              <a:t>the</a:t>
            </a:r>
            <a:r>
              <a:rPr lang="tr-TR" sz="1600" dirty="0">
                <a:latin typeface="Söhne"/>
              </a:rPr>
              <a:t> </a:t>
            </a:r>
            <a:r>
              <a:rPr lang="tr-TR" sz="1600" dirty="0" err="1">
                <a:latin typeface="Söhne"/>
              </a:rPr>
              <a:t>lowest</a:t>
            </a:r>
            <a:r>
              <a:rPr lang="tr-TR" sz="1600" dirty="0">
                <a:latin typeface="Söhne"/>
              </a:rPr>
              <a:t> rate in </a:t>
            </a:r>
            <a:r>
              <a:rPr lang="tr-TR" sz="1600" dirty="0" err="1">
                <a:latin typeface="Söhne"/>
              </a:rPr>
              <a:t>Table</a:t>
            </a:r>
            <a:r>
              <a:rPr lang="tr-TR" sz="1600" dirty="0">
                <a:latin typeface="Söhne"/>
              </a:rPr>
              <a:t> 3,</a:t>
            </a:r>
          </a:p>
          <a:p>
            <a:r>
              <a:rPr lang="tr-TR" sz="1600" dirty="0">
                <a:latin typeface="Söhne"/>
              </a:rPr>
              <a:t>	</a:t>
            </a:r>
            <a:r>
              <a:rPr lang="tr-TR" sz="1600" dirty="0" err="1">
                <a:latin typeface="Söhne"/>
              </a:rPr>
              <a:t>The</a:t>
            </a:r>
            <a:r>
              <a:rPr lang="tr-TR" sz="1600" dirty="0">
                <a:latin typeface="Söhne"/>
              </a:rPr>
              <a:t> </a:t>
            </a:r>
            <a:r>
              <a:rPr lang="tr-TR" sz="1600" dirty="0" err="1">
                <a:latin typeface="Söhne"/>
              </a:rPr>
              <a:t>lowest</a:t>
            </a:r>
            <a:r>
              <a:rPr lang="tr-TR" sz="1600" dirty="0">
                <a:latin typeface="Söhne"/>
              </a:rPr>
              <a:t> data rate is </a:t>
            </a:r>
            <a:r>
              <a:rPr lang="tr-TR" sz="1600" dirty="0" err="1">
                <a:latin typeface="Söhne"/>
              </a:rPr>
              <a:t>specified</a:t>
            </a:r>
            <a:r>
              <a:rPr lang="tr-TR" sz="1600" dirty="0">
                <a:latin typeface="Söhne"/>
              </a:rPr>
              <a:t> </a:t>
            </a:r>
            <a:r>
              <a:rPr lang="tr-TR" sz="1600" dirty="0" err="1">
                <a:latin typeface="Söhne"/>
              </a:rPr>
              <a:t>to</a:t>
            </a:r>
            <a:r>
              <a:rPr lang="tr-TR" sz="1600" dirty="0">
                <a:latin typeface="Söhne"/>
              </a:rPr>
              <a:t> </a:t>
            </a:r>
            <a:r>
              <a:rPr lang="tr-TR" sz="1600" dirty="0" err="1">
                <a:latin typeface="Söhne"/>
              </a:rPr>
              <a:t>maximize</a:t>
            </a:r>
            <a:r>
              <a:rPr lang="tr-TR" sz="1600" dirty="0">
                <a:latin typeface="Söhne"/>
              </a:rPr>
              <a:t> </a:t>
            </a:r>
            <a:r>
              <a:rPr lang="tr-TR" sz="1600" dirty="0" err="1">
                <a:latin typeface="Söhne"/>
              </a:rPr>
              <a:t>the</a:t>
            </a:r>
            <a:r>
              <a:rPr lang="tr-TR" sz="1600" dirty="0">
                <a:latin typeface="Söhne"/>
              </a:rPr>
              <a:t> </a:t>
            </a:r>
            <a:r>
              <a:rPr lang="tr-TR" sz="1600" dirty="0" err="1">
                <a:latin typeface="Söhne"/>
              </a:rPr>
              <a:t>probability</a:t>
            </a:r>
            <a:r>
              <a:rPr lang="tr-TR" sz="1600" dirty="0">
                <a:latin typeface="Söhne"/>
              </a:rPr>
              <a:t> </a:t>
            </a:r>
            <a:r>
              <a:rPr lang="tr-TR" sz="1600" dirty="0" err="1">
                <a:latin typeface="Söhne"/>
              </a:rPr>
              <a:t>that</a:t>
            </a:r>
            <a:r>
              <a:rPr lang="tr-TR" sz="1600" dirty="0">
                <a:latin typeface="Söhne"/>
              </a:rPr>
              <a:t> a </a:t>
            </a:r>
            <a:r>
              <a:rPr lang="tr-TR" sz="1600" dirty="0" err="1">
                <a:latin typeface="Söhne"/>
              </a:rPr>
              <a:t>receiver</a:t>
            </a:r>
            <a:r>
              <a:rPr lang="tr-TR" sz="1600" dirty="0">
                <a:latin typeface="Söhne"/>
              </a:rPr>
              <a:t> </a:t>
            </a:r>
            <a:r>
              <a:rPr lang="tr-TR" sz="1600" dirty="0" err="1">
                <a:latin typeface="Söhne"/>
              </a:rPr>
              <a:t>will</a:t>
            </a:r>
            <a:r>
              <a:rPr lang="tr-TR" sz="1600" dirty="0">
                <a:latin typeface="Söhne"/>
              </a:rPr>
              <a:t> </a:t>
            </a:r>
            <a:r>
              <a:rPr lang="tr-TR" sz="1600" dirty="0" err="1">
                <a:latin typeface="Söhne"/>
              </a:rPr>
              <a:t>successfully</a:t>
            </a:r>
            <a:r>
              <a:rPr lang="tr-TR" sz="1600" dirty="0">
                <a:latin typeface="Söhne"/>
              </a:rPr>
              <a:t> </a:t>
            </a:r>
            <a:r>
              <a:rPr lang="tr-TR" sz="1600" dirty="0" err="1">
                <a:latin typeface="Söhne"/>
              </a:rPr>
              <a:t>decode</a:t>
            </a:r>
            <a:r>
              <a:rPr lang="tr-TR" sz="1600" dirty="0">
                <a:latin typeface="Söhne"/>
              </a:rPr>
              <a:t> </a:t>
            </a:r>
            <a:r>
              <a:rPr lang="tr-TR" sz="1600" dirty="0" err="1">
                <a:latin typeface="Söhne"/>
              </a:rPr>
              <a:t>that</a:t>
            </a:r>
            <a:r>
              <a:rPr lang="tr-TR" sz="1600" dirty="0">
                <a:latin typeface="Söhne"/>
              </a:rPr>
              <a:t> 	</a:t>
            </a:r>
            <a:r>
              <a:rPr lang="tr-TR" sz="1600" dirty="0" err="1">
                <a:latin typeface="Söhne"/>
              </a:rPr>
              <a:t>portion</a:t>
            </a:r>
            <a:r>
              <a:rPr lang="tr-TR" sz="1600" dirty="0">
                <a:latin typeface="Söhne"/>
              </a:rPr>
              <a:t> of </a:t>
            </a:r>
            <a:r>
              <a:rPr lang="tr-TR" sz="1600" dirty="0" err="1">
                <a:latin typeface="Söhne"/>
              </a:rPr>
              <a:t>the</a:t>
            </a:r>
            <a:r>
              <a:rPr lang="tr-TR" sz="1600" dirty="0">
                <a:latin typeface="Söhne"/>
              </a:rPr>
              <a:t> </a:t>
            </a:r>
            <a:r>
              <a:rPr lang="tr-TR" sz="1600" dirty="0" err="1">
                <a:latin typeface="Söhne"/>
              </a:rPr>
              <a:t>frame</a:t>
            </a:r>
            <a:r>
              <a:rPr lang="tr-TR" sz="1600" dirty="0">
                <a:latin typeface="Söhne"/>
              </a:rPr>
              <a:t>.</a:t>
            </a:r>
          </a:p>
          <a:p>
            <a:endParaRPr lang="tr-TR" sz="1600" dirty="0">
              <a:latin typeface="Söhne"/>
            </a:endParaRPr>
          </a:p>
          <a:p>
            <a:pPr marL="285750" indent="-285750">
              <a:buFont typeface="Arial" panose="020B0604020202020204" pitchFamily="34" charset="0"/>
              <a:buChar char="•"/>
            </a:pPr>
            <a:r>
              <a:rPr lang="tr-TR" sz="1600" dirty="0">
                <a:latin typeface="Söhne"/>
              </a:rPr>
              <a:t>Service  </a:t>
            </a:r>
            <a:r>
              <a:rPr lang="tr-TR" sz="1600" dirty="0" err="1">
                <a:latin typeface="Söhne"/>
              </a:rPr>
              <a:t>and</a:t>
            </a:r>
            <a:r>
              <a:rPr lang="tr-TR" sz="1600" dirty="0">
                <a:latin typeface="Söhne"/>
              </a:rPr>
              <a:t> TAIL </a:t>
            </a:r>
            <a:r>
              <a:rPr lang="tr-TR" sz="1600" dirty="0" err="1">
                <a:latin typeface="Söhne"/>
              </a:rPr>
              <a:t>Field</a:t>
            </a:r>
            <a:r>
              <a:rPr lang="tr-TR" sz="1600" dirty="0">
                <a:latin typeface="Söhne"/>
              </a:rPr>
              <a:t>-&gt; </a:t>
            </a:r>
            <a:r>
              <a:rPr lang="tr-TR" sz="1600" dirty="0" err="1">
                <a:latin typeface="Söhne"/>
              </a:rPr>
              <a:t>facilitate</a:t>
            </a:r>
            <a:r>
              <a:rPr lang="tr-TR" sz="1600" dirty="0">
                <a:latin typeface="Söhne"/>
              </a:rPr>
              <a:t> bit </a:t>
            </a:r>
            <a:r>
              <a:rPr lang="tr-TR" sz="1600" dirty="0" err="1">
                <a:latin typeface="Söhne"/>
              </a:rPr>
              <a:t>scrambling</a:t>
            </a:r>
            <a:r>
              <a:rPr lang="tr-TR" sz="1600" dirty="0">
                <a:latin typeface="Söhne"/>
              </a:rPr>
              <a:t>. </a:t>
            </a:r>
          </a:p>
          <a:p>
            <a:endParaRPr lang="tr-TR" sz="1600" dirty="0">
              <a:latin typeface="Söhne"/>
            </a:endParaRPr>
          </a:p>
          <a:p>
            <a:pPr marL="285750" indent="-285750">
              <a:buFont typeface="Arial" panose="020B0604020202020204" pitchFamily="34" charset="0"/>
              <a:buChar char="•"/>
            </a:pPr>
            <a:r>
              <a:rPr lang="tr-TR" sz="1600" dirty="0" err="1">
                <a:latin typeface="Söhne"/>
              </a:rPr>
              <a:t>The</a:t>
            </a:r>
            <a:r>
              <a:rPr lang="tr-TR" sz="1600" dirty="0">
                <a:latin typeface="Söhne"/>
              </a:rPr>
              <a:t> PAD </a:t>
            </a:r>
            <a:r>
              <a:rPr lang="tr-TR" sz="1600" dirty="0" err="1">
                <a:latin typeface="Söhne"/>
              </a:rPr>
              <a:t>field</a:t>
            </a:r>
            <a:r>
              <a:rPr lang="tr-TR" sz="1600" dirty="0">
                <a:latin typeface="Söhne"/>
              </a:rPr>
              <a:t> -&gt; </a:t>
            </a:r>
            <a:r>
              <a:rPr lang="tr-TR" sz="1600" dirty="0" err="1">
                <a:latin typeface="Söhne"/>
              </a:rPr>
              <a:t>ensures</a:t>
            </a:r>
            <a:r>
              <a:rPr lang="tr-TR" sz="1600" dirty="0">
                <a:latin typeface="Söhne"/>
              </a:rPr>
              <a:t> </a:t>
            </a:r>
            <a:r>
              <a:rPr lang="tr-TR" sz="1600" dirty="0" err="1">
                <a:latin typeface="Söhne"/>
              </a:rPr>
              <a:t>that</a:t>
            </a:r>
            <a:r>
              <a:rPr lang="tr-TR" sz="1600" dirty="0">
                <a:latin typeface="Söhne"/>
              </a:rPr>
              <a:t> </a:t>
            </a:r>
            <a:r>
              <a:rPr lang="tr-TR" sz="1600" dirty="0" err="1">
                <a:latin typeface="Söhne"/>
              </a:rPr>
              <a:t>the</a:t>
            </a:r>
            <a:r>
              <a:rPr lang="tr-TR" sz="1600" dirty="0">
                <a:latin typeface="Söhne"/>
              </a:rPr>
              <a:t> final OFDM </a:t>
            </a:r>
            <a:r>
              <a:rPr lang="tr-TR" sz="1600" dirty="0" err="1">
                <a:latin typeface="Söhne"/>
              </a:rPr>
              <a:t>symbol</a:t>
            </a:r>
            <a:r>
              <a:rPr lang="tr-TR" sz="1600" dirty="0">
                <a:latin typeface="Söhne"/>
              </a:rPr>
              <a:t> </a:t>
            </a:r>
            <a:r>
              <a:rPr lang="tr-TR" sz="1600" dirty="0" err="1">
                <a:latin typeface="Söhne"/>
              </a:rPr>
              <a:t>encodes</a:t>
            </a:r>
            <a:r>
              <a:rPr lang="tr-TR" sz="1600" dirty="0">
                <a:latin typeface="Söhne"/>
              </a:rPr>
              <a:t> </a:t>
            </a:r>
            <a:r>
              <a:rPr lang="tr-TR" sz="1600" dirty="0" err="1">
                <a:latin typeface="Söhne"/>
              </a:rPr>
              <a:t>the</a:t>
            </a:r>
            <a:r>
              <a:rPr lang="tr-TR" sz="1600" dirty="0">
                <a:latin typeface="Söhne"/>
              </a:rPr>
              <a:t> </a:t>
            </a:r>
            <a:r>
              <a:rPr lang="tr-TR" sz="1600" dirty="0" err="1">
                <a:latin typeface="Söhne"/>
              </a:rPr>
              <a:t>proper</a:t>
            </a:r>
            <a:r>
              <a:rPr lang="tr-TR" sz="1600" dirty="0">
                <a:latin typeface="Söhne"/>
              </a:rPr>
              <a:t> </a:t>
            </a:r>
            <a:r>
              <a:rPr lang="tr-TR" sz="1600" dirty="0" err="1">
                <a:latin typeface="Söhne"/>
              </a:rPr>
              <a:t>number</a:t>
            </a:r>
            <a:r>
              <a:rPr lang="tr-TR" sz="1600" dirty="0">
                <a:latin typeface="Söhne"/>
              </a:rPr>
              <a:t> of </a:t>
            </a:r>
            <a:r>
              <a:rPr lang="tr-TR" sz="1600" dirty="0" err="1">
                <a:latin typeface="Söhne"/>
              </a:rPr>
              <a:t>user</a:t>
            </a:r>
            <a:r>
              <a:rPr lang="tr-TR" sz="1600" dirty="0">
                <a:latin typeface="Söhne"/>
              </a:rPr>
              <a:t> </a:t>
            </a:r>
            <a:r>
              <a:rPr lang="tr-TR" sz="1600" dirty="0" err="1">
                <a:latin typeface="Söhne"/>
              </a:rPr>
              <a:t>bits</a:t>
            </a:r>
            <a:r>
              <a:rPr lang="tr-TR" sz="1600" dirty="0">
                <a:latin typeface="Söhne"/>
              </a:rPr>
              <a:t> </a:t>
            </a:r>
            <a:r>
              <a:rPr lang="tr-TR" sz="1600" dirty="0" err="1">
                <a:latin typeface="Söhne"/>
              </a:rPr>
              <a:t>from</a:t>
            </a:r>
            <a:r>
              <a:rPr lang="tr-TR" sz="1600" dirty="0">
                <a:latin typeface="Söhne"/>
              </a:rPr>
              <a:t> </a:t>
            </a:r>
            <a:r>
              <a:rPr lang="tr-TR" sz="1600" dirty="0" err="1">
                <a:latin typeface="Söhne"/>
              </a:rPr>
              <a:t>Table</a:t>
            </a:r>
            <a:r>
              <a:rPr lang="tr-TR" sz="1600" dirty="0">
                <a:latin typeface="Söhne"/>
              </a:rPr>
              <a:t> 3. </a:t>
            </a:r>
            <a:endParaRPr kumimoji="0" lang="tr-TR" altLang="tr-TR" sz="1600" b="0" i="0" u="none" strike="noStrike" cap="none" normalizeH="0" baseline="0" dirty="0">
              <a:ln>
                <a:noFill/>
              </a:ln>
              <a:solidFill>
                <a:schemeClr val="tx1"/>
              </a:solidFill>
              <a:effectLst/>
              <a:latin typeface="Söhne"/>
            </a:endParaRPr>
          </a:p>
        </p:txBody>
      </p:sp>
    </p:spTree>
    <p:extLst>
      <p:ext uri="{BB962C8B-B14F-4D97-AF65-F5344CB8AC3E}">
        <p14:creationId xmlns:p14="http://schemas.microsoft.com/office/powerpoint/2010/main" val="3466395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788984" y="2167501"/>
            <a:ext cx="6584302" cy="1715531"/>
          </a:xfrm>
        </p:spPr>
        <p:txBody>
          <a:bodyPr/>
          <a:lstStyle/>
          <a:p>
            <a:r>
              <a:rPr lang="en-US" b="1" dirty="0">
                <a:latin typeface="Söhne"/>
              </a:rPr>
              <a:t>DATA layer standards</a:t>
            </a:r>
          </a:p>
        </p:txBody>
      </p:sp>
    </p:spTree>
    <p:extLst>
      <p:ext uri="{BB962C8B-B14F-4D97-AF65-F5344CB8AC3E}">
        <p14:creationId xmlns:p14="http://schemas.microsoft.com/office/powerpoint/2010/main" val="4108927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447800" y="92123"/>
            <a:ext cx="6438317" cy="1204912"/>
          </a:xfrm>
        </p:spPr>
        <p:txBody>
          <a:bodyPr/>
          <a:lstStyle/>
          <a:p>
            <a:r>
              <a:rPr lang="en-US" b="1" i="0" dirty="0">
                <a:solidFill>
                  <a:schemeClr val="tx1">
                    <a:lumMod val="75000"/>
                    <a:lumOff val="25000"/>
                  </a:schemeClr>
                </a:solidFill>
                <a:effectLst/>
                <a:latin typeface="Söhne"/>
              </a:rPr>
              <a:t>DSRC Message Set</a:t>
            </a:r>
            <a:endParaRPr lang="en-US" b="1"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1399592"/>
            <a:ext cx="5111750" cy="3786770"/>
          </a:xfrm>
        </p:spPr>
        <p:txBody>
          <a:bodyPr>
            <a:noAutofit/>
          </a:bodyPr>
          <a:lstStyle/>
          <a:p>
            <a:r>
              <a:rPr lang="en-US" sz="1600" b="0" i="0" dirty="0">
                <a:solidFill>
                  <a:srgbClr val="374151"/>
                </a:solidFill>
                <a:effectLst/>
                <a:latin typeface="Söhne"/>
              </a:rPr>
              <a:t>There are fifteen message types that are defined in the SAE J2735 standard.</a:t>
            </a:r>
          </a:p>
          <a:p>
            <a:r>
              <a:rPr lang="en-US" sz="1600" b="0" i="0" dirty="0">
                <a:solidFill>
                  <a:srgbClr val="374151"/>
                </a:solidFill>
                <a:effectLst/>
                <a:latin typeface="Söhne"/>
              </a:rPr>
              <a:t>The Basic Safety Message (BSM) is perhaps the most important message in the J2735 standard. It conveys core state information about the sending vehicle, namely its position, dynamics, system status, and size. It also has the flexibility to convey additional information as needed.</a:t>
            </a:r>
          </a:p>
          <a:p>
            <a:r>
              <a:rPr lang="en-US" sz="1600" b="0" i="0" dirty="0">
                <a:solidFill>
                  <a:srgbClr val="374151"/>
                </a:solidFill>
                <a:effectLst/>
                <a:latin typeface="Söhne"/>
              </a:rPr>
              <a:t>The BSM has two parts. Part I includes critical state information that must be sent in every BSM. Part II is an optional area where additional data elements and frames can be included.</a:t>
            </a:r>
          </a:p>
          <a:p>
            <a:endParaRPr lang="en-US" b="0" i="0" dirty="0">
              <a:solidFill>
                <a:srgbClr val="374151"/>
              </a:solidFill>
              <a:effectLst/>
              <a:latin typeface="Söhne"/>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pic>
        <p:nvPicPr>
          <p:cNvPr id="8" name="İçerik Yer Tutucusu 4">
            <a:extLst>
              <a:ext uri="{FF2B5EF4-FFF2-40B4-BE49-F238E27FC236}">
                <a16:creationId xmlns:a16="http://schemas.microsoft.com/office/drawing/2014/main" id="{40E2AFEC-3169-B0C1-8FB3-EC7778323E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7796" y="470646"/>
            <a:ext cx="3727450" cy="5692775"/>
          </a:xfrm>
          <a:prstGeom prst="rect">
            <a:avLst/>
          </a:prstGeom>
          <a:noFill/>
          <a:ln>
            <a:noFill/>
          </a:ln>
        </p:spPr>
      </p:pic>
    </p:spTree>
    <p:extLst>
      <p:ext uri="{BB962C8B-B14F-4D97-AF65-F5344CB8AC3E}">
        <p14:creationId xmlns:p14="http://schemas.microsoft.com/office/powerpoint/2010/main" val="1580526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Yer Tutucusu 12">
            <a:extLst>
              <a:ext uri="{FF2B5EF4-FFF2-40B4-BE49-F238E27FC236}">
                <a16:creationId xmlns:a16="http://schemas.microsoft.com/office/drawing/2014/main" id="{2DBB2446-0D2D-F575-721C-057222F3B29C}"/>
              </a:ext>
            </a:extLst>
          </p:cNvPr>
          <p:cNvSpPr>
            <a:spLocks noGrp="1"/>
          </p:cNvSpPr>
          <p:nvPr>
            <p:ph type="body" idx="1"/>
          </p:nvPr>
        </p:nvSpPr>
        <p:spPr>
          <a:xfrm>
            <a:off x="2059735" y="617465"/>
            <a:ext cx="3775556" cy="661182"/>
          </a:xfrm>
        </p:spPr>
        <p:txBody>
          <a:bodyPr anchor="t"/>
          <a:lstStyle/>
          <a:p>
            <a:pPr algn="ctr"/>
            <a:r>
              <a:rPr lang="en-US" b="1" dirty="0">
                <a:solidFill>
                  <a:schemeClr val="tx1">
                    <a:lumMod val="75000"/>
                    <a:lumOff val="25000"/>
                  </a:schemeClr>
                </a:solidFill>
                <a:latin typeface="Söhne"/>
                <a:ea typeface="Calibri" panose="020F0502020204030204" pitchFamily="34" charset="0"/>
                <a:cs typeface="Times New Roman" panose="02020603050405020304" pitchFamily="18" charset="0"/>
              </a:rPr>
              <a:t>Content of the </a:t>
            </a:r>
            <a:r>
              <a:rPr lang="en-US" b="1" dirty="0">
                <a:solidFill>
                  <a:schemeClr val="tx1">
                    <a:lumMod val="75000"/>
                    <a:lumOff val="25000"/>
                  </a:schemeClr>
                </a:solidFill>
                <a:effectLst/>
                <a:latin typeface="Söhne"/>
                <a:ea typeface="Calibri" panose="020F0502020204030204" pitchFamily="34" charset="0"/>
                <a:cs typeface="Times New Roman" panose="02020603050405020304" pitchFamily="18" charset="0"/>
              </a:rPr>
              <a:t>BSM Part I</a:t>
            </a:r>
          </a:p>
        </p:txBody>
      </p:sp>
      <p:sp>
        <p:nvSpPr>
          <p:cNvPr id="14" name="Metin Yer Tutucusu 13">
            <a:extLst>
              <a:ext uri="{FF2B5EF4-FFF2-40B4-BE49-F238E27FC236}">
                <a16:creationId xmlns:a16="http://schemas.microsoft.com/office/drawing/2014/main" id="{B49A13B7-E928-C329-470E-77EA5E0E08C9}"/>
              </a:ext>
            </a:extLst>
          </p:cNvPr>
          <p:cNvSpPr>
            <a:spLocks noGrp="1"/>
          </p:cNvSpPr>
          <p:nvPr>
            <p:ph type="body" sz="quarter" idx="3"/>
          </p:nvPr>
        </p:nvSpPr>
        <p:spPr>
          <a:xfrm>
            <a:off x="6356711" y="621878"/>
            <a:ext cx="3962400" cy="443058"/>
          </a:xfrm>
        </p:spPr>
        <p:txBody>
          <a:bodyPr anchor="t"/>
          <a:lstStyle/>
          <a:p>
            <a:pPr algn="ctr"/>
            <a:r>
              <a:rPr lang="en-US" b="1" dirty="0">
                <a:solidFill>
                  <a:schemeClr val="tx1">
                    <a:lumMod val="75000"/>
                    <a:lumOff val="25000"/>
                  </a:schemeClr>
                </a:solidFill>
                <a:latin typeface="Söhne"/>
              </a:rPr>
              <a:t>Content of the BSM Part II</a:t>
            </a:r>
            <a:endParaRPr lang="tr-TR" b="1" dirty="0">
              <a:solidFill>
                <a:schemeClr val="tx1">
                  <a:lumMod val="75000"/>
                  <a:lumOff val="25000"/>
                </a:schemeClr>
              </a:solidFill>
              <a:latin typeface="Söhne"/>
            </a:endParaRPr>
          </a:p>
        </p:txBody>
      </p:sp>
      <p:pic>
        <p:nvPicPr>
          <p:cNvPr id="9" name="Resim 8">
            <a:extLst>
              <a:ext uri="{FF2B5EF4-FFF2-40B4-BE49-F238E27FC236}">
                <a16:creationId xmlns:a16="http://schemas.microsoft.com/office/drawing/2014/main" id="{A5579BDA-CD0D-B983-2073-DFF86152D2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4693" y="1057118"/>
            <a:ext cx="3132665" cy="5654283"/>
          </a:xfrm>
          <a:prstGeom prst="rect">
            <a:avLst/>
          </a:prstGeom>
          <a:noFill/>
          <a:ln>
            <a:noFill/>
          </a:ln>
        </p:spPr>
      </p:pic>
      <p:pic>
        <p:nvPicPr>
          <p:cNvPr id="18" name="İçerik Yer Tutucusu 17" descr="tablo içeren bir resim&#10;&#10;Açıklama otomatik olarak oluşturuldu">
            <a:extLst>
              <a:ext uri="{FF2B5EF4-FFF2-40B4-BE49-F238E27FC236}">
                <a16:creationId xmlns:a16="http://schemas.microsoft.com/office/drawing/2014/main" id="{FA85044C-408F-D62F-A4A5-28A10376760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789935" y="1064936"/>
            <a:ext cx="3095952" cy="3684588"/>
          </a:xfrm>
          <a:prstGeom prst="rect">
            <a:avLst/>
          </a:prstGeom>
          <a:noFill/>
          <a:ln>
            <a:noFill/>
          </a:ln>
        </p:spPr>
      </p:pic>
      <p:sp>
        <p:nvSpPr>
          <p:cNvPr id="20" name="Metin kutusu 19">
            <a:extLst>
              <a:ext uri="{FF2B5EF4-FFF2-40B4-BE49-F238E27FC236}">
                <a16:creationId xmlns:a16="http://schemas.microsoft.com/office/drawing/2014/main" id="{6A7A3488-8B98-39E2-0F8D-4FA9FBAC48DB}"/>
              </a:ext>
            </a:extLst>
          </p:cNvPr>
          <p:cNvSpPr txBox="1"/>
          <p:nvPr/>
        </p:nvSpPr>
        <p:spPr>
          <a:xfrm>
            <a:off x="8106107" y="4749524"/>
            <a:ext cx="3962399" cy="1815882"/>
          </a:xfrm>
          <a:prstGeom prst="rect">
            <a:avLst/>
          </a:prstGeom>
          <a:noFill/>
        </p:spPr>
        <p:txBody>
          <a:bodyPr wrap="square">
            <a:spAutoFit/>
          </a:bodyPr>
          <a:lstStyle/>
          <a:p>
            <a:r>
              <a:rPr lang="tr-TR" sz="1600" dirty="0" err="1">
                <a:effectLst/>
                <a:latin typeface="Söhne"/>
                <a:ea typeface="Calibri" panose="020F0502020204030204" pitchFamily="34" charset="0"/>
                <a:cs typeface="Times New Roman" panose="02020603050405020304" pitchFamily="18" charset="0"/>
              </a:rPr>
              <a:t>There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are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four</a:t>
            </a:r>
            <a:r>
              <a:rPr lang="tr-TR" sz="1600" dirty="0">
                <a:effectLst/>
                <a:latin typeface="Söhne"/>
                <a:ea typeface="Calibri" panose="020F0502020204030204" pitchFamily="34" charset="0"/>
                <a:cs typeface="Times New Roman" panose="02020603050405020304" pitchFamily="18" charset="0"/>
              </a:rPr>
              <a:t> data </a:t>
            </a:r>
            <a:r>
              <a:rPr lang="tr-TR" sz="1600" dirty="0" err="1">
                <a:effectLst/>
                <a:latin typeface="Söhne"/>
                <a:ea typeface="Calibri" panose="020F0502020204030204" pitchFamily="34" charset="0"/>
                <a:cs typeface="Times New Roman" panose="02020603050405020304" pitchFamily="18" charset="0"/>
              </a:rPr>
              <a:t>items</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that</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are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discussed</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for</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inclusion</a:t>
            </a:r>
            <a:r>
              <a:rPr lang="tr-TR" sz="1600" dirty="0">
                <a:effectLst/>
                <a:latin typeface="Söhne"/>
                <a:ea typeface="Calibri" panose="020F0502020204030204" pitchFamily="34" charset="0"/>
                <a:cs typeface="Times New Roman" panose="02020603050405020304" pitchFamily="18" charset="0"/>
              </a:rPr>
              <a:t> in </a:t>
            </a:r>
            <a:r>
              <a:rPr lang="tr-TR" sz="1600" dirty="0" err="1">
                <a:effectLst/>
                <a:latin typeface="Söhne"/>
                <a:ea typeface="Calibri" panose="020F0502020204030204" pitchFamily="34" charset="0"/>
                <a:cs typeface="Times New Roman" panose="02020603050405020304" pitchFamily="18" charset="0"/>
              </a:rPr>
              <a:t>Part</a:t>
            </a:r>
            <a:r>
              <a:rPr lang="tr-TR" sz="1600" dirty="0">
                <a:effectLst/>
                <a:latin typeface="Söhne"/>
                <a:ea typeface="Calibri" panose="020F0502020204030204" pitchFamily="34" charset="0"/>
                <a:cs typeface="Times New Roman" panose="02020603050405020304" pitchFamily="18" charset="0"/>
              </a:rPr>
              <a:t> II of </a:t>
            </a:r>
            <a:r>
              <a:rPr lang="tr-TR" sz="1600" dirty="0" err="1">
                <a:effectLst/>
                <a:latin typeface="Söhne"/>
                <a:ea typeface="Calibri" panose="020F0502020204030204" pitchFamily="34" charset="0"/>
                <a:cs typeface="Times New Roman" panose="02020603050405020304" pitchFamily="18" charset="0"/>
              </a:rPr>
              <a:t>the</a:t>
            </a:r>
            <a:r>
              <a:rPr lang="tr-TR" sz="1600" dirty="0">
                <a:effectLst/>
                <a:latin typeface="Söhne"/>
                <a:ea typeface="Calibri" panose="020F0502020204030204" pitchFamily="34" charset="0"/>
                <a:cs typeface="Times New Roman" panose="02020603050405020304" pitchFamily="18" charset="0"/>
              </a:rPr>
              <a:t> BSM. </a:t>
            </a:r>
            <a:r>
              <a:rPr lang="tr-TR" sz="1600" dirty="0" err="1">
                <a:effectLst/>
                <a:latin typeface="Söhne"/>
                <a:ea typeface="Calibri" panose="020F0502020204030204" pitchFamily="34" charset="0"/>
                <a:cs typeface="Times New Roman" panose="02020603050405020304" pitchFamily="18" charset="0"/>
              </a:rPr>
              <a:t>These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are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collected</a:t>
            </a:r>
            <a:r>
              <a:rPr lang="en-US" sz="1600" dirty="0">
                <a:latin typeface="Söhne"/>
                <a:ea typeface="Calibri" panose="020F0502020204030204" pitchFamily="34" charset="0"/>
                <a:cs typeface="Times New Roman" panose="02020603050405020304" pitchFamily="18" charset="0"/>
              </a:rPr>
              <a:t> </a:t>
            </a:r>
            <a:r>
              <a:rPr lang="tr-TR" sz="1600" dirty="0">
                <a:effectLst/>
                <a:latin typeface="Söhne"/>
                <a:ea typeface="Calibri" panose="020F0502020204030204" pitchFamily="34" charset="0"/>
                <a:cs typeface="Times New Roman" panose="02020603050405020304" pitchFamily="18" charset="0"/>
              </a:rPr>
              <a:t>in a data </a:t>
            </a:r>
            <a:r>
              <a:rPr lang="tr-TR" sz="1600" dirty="0" err="1">
                <a:effectLst/>
                <a:latin typeface="Söhne"/>
                <a:ea typeface="Calibri" panose="020F0502020204030204" pitchFamily="34" charset="0"/>
                <a:cs typeface="Times New Roman" panose="02020603050405020304" pitchFamily="18" charset="0"/>
              </a:rPr>
              <a:t>frame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called</a:t>
            </a:r>
            <a:r>
              <a:rPr lang="tr-TR" sz="1600" dirty="0">
                <a:effectLst/>
                <a:latin typeface="Söhne"/>
                <a:ea typeface="Calibri" panose="020F0502020204030204" pitchFamily="34" charset="0"/>
                <a:cs typeface="Times New Roman" panose="02020603050405020304" pitchFamily="18" charset="0"/>
              </a:rPr>
              <a:t> </a:t>
            </a:r>
            <a:r>
              <a:rPr lang="en-US" sz="1600" dirty="0">
                <a:effectLst/>
                <a:latin typeface="Söhne"/>
                <a:ea typeface="Calibri" panose="020F0502020204030204" pitchFamily="34" charset="0"/>
                <a:cs typeface="Times New Roman" panose="02020603050405020304" pitchFamily="18" charset="0"/>
              </a:rPr>
              <a:t>“</a:t>
            </a:r>
            <a:r>
              <a:rPr lang="tr-TR" sz="1600" dirty="0" err="1">
                <a:effectLst/>
                <a:latin typeface="Söhne"/>
                <a:ea typeface="Calibri" panose="020F0502020204030204" pitchFamily="34" charset="0"/>
                <a:cs typeface="Times New Roman" panose="02020603050405020304" pitchFamily="18" charset="0"/>
              </a:rPr>
              <a:t>VehicleSafetyExtension</a:t>
            </a:r>
            <a:r>
              <a:rPr lang="en-US" sz="1600" dirty="0">
                <a:effectLst/>
                <a:latin typeface="Söhne"/>
                <a:ea typeface="Calibri" panose="020F0502020204030204" pitchFamily="34" charset="0"/>
                <a:cs typeface="Times New Roman" panose="02020603050405020304" pitchFamily="18" charset="0"/>
              </a:rPr>
              <a:t>”. A</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given</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VehicleSafetyExtension</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frame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may</a:t>
            </a:r>
            <a:r>
              <a:rPr lang="tr-TR" sz="1600" dirty="0">
                <a:effectLst/>
                <a:latin typeface="Söhne"/>
                <a:ea typeface="Calibri" panose="020F0502020204030204" pitchFamily="34" charset="0"/>
                <a:cs typeface="Times New Roman" panose="02020603050405020304" pitchFamily="18" charset="0"/>
              </a:rPr>
              <a:t> be </a:t>
            </a:r>
            <a:r>
              <a:rPr lang="tr-TR" sz="1600" dirty="0" err="1">
                <a:effectLst/>
                <a:latin typeface="Söhne"/>
                <a:ea typeface="Calibri" panose="020F0502020204030204" pitchFamily="34" charset="0"/>
                <a:cs typeface="Times New Roman" panose="02020603050405020304" pitchFamily="18" charset="0"/>
              </a:rPr>
              <a:t>composed</a:t>
            </a:r>
            <a:r>
              <a:rPr lang="tr-TR" sz="1600" dirty="0">
                <a:effectLst/>
                <a:latin typeface="Söhne"/>
                <a:ea typeface="Calibri" panose="020F0502020204030204" pitchFamily="34" charset="0"/>
                <a:cs typeface="Times New Roman" panose="02020603050405020304" pitchFamily="18" charset="0"/>
              </a:rPr>
              <a:t> of </a:t>
            </a:r>
            <a:r>
              <a:rPr lang="tr-TR" sz="1600" dirty="0" err="1">
                <a:effectLst/>
                <a:latin typeface="Söhne"/>
                <a:ea typeface="Calibri" panose="020F0502020204030204" pitchFamily="34" charset="0"/>
                <a:cs typeface="Times New Roman" panose="02020603050405020304" pitchFamily="18" charset="0"/>
              </a:rPr>
              <a:t>any</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combination</a:t>
            </a:r>
            <a:r>
              <a:rPr lang="tr-TR" sz="1600" dirty="0">
                <a:effectLst/>
                <a:latin typeface="Söhne"/>
                <a:ea typeface="Calibri" panose="020F0502020204030204" pitchFamily="34" charset="0"/>
                <a:cs typeface="Times New Roman" panose="02020603050405020304" pitchFamily="18" charset="0"/>
              </a:rPr>
              <a:t> of </a:t>
            </a:r>
            <a:r>
              <a:rPr lang="tr-TR" sz="1600" dirty="0" err="1">
                <a:effectLst/>
                <a:latin typeface="Söhne"/>
                <a:ea typeface="Calibri" panose="020F0502020204030204" pitchFamily="34" charset="0"/>
                <a:cs typeface="Times New Roman" panose="02020603050405020304" pitchFamily="18" charset="0"/>
              </a:rPr>
              <a:t>the</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four</a:t>
            </a:r>
            <a:r>
              <a:rPr lang="tr-TR" sz="1600" dirty="0">
                <a:effectLst/>
                <a:latin typeface="Söhne"/>
                <a:ea typeface="Calibri" panose="020F0502020204030204" pitchFamily="34" charset="0"/>
                <a:cs typeface="Times New Roman" panose="02020603050405020304" pitchFamily="18" charset="0"/>
              </a:rPr>
              <a:t> data </a:t>
            </a:r>
            <a:r>
              <a:rPr lang="tr-TR" sz="1600" dirty="0" err="1">
                <a:effectLst/>
                <a:latin typeface="Söhne"/>
                <a:ea typeface="Calibri" panose="020F0502020204030204" pitchFamily="34" charset="0"/>
                <a:cs typeface="Times New Roman" panose="02020603050405020304" pitchFamily="18" charset="0"/>
              </a:rPr>
              <a:t>items</a:t>
            </a:r>
            <a:r>
              <a:rPr lang="tr-TR" sz="1600" dirty="0">
                <a:effectLst/>
                <a:latin typeface="Söhne"/>
                <a:ea typeface="Calibri" panose="020F0502020204030204" pitchFamily="34" charset="0"/>
                <a:cs typeface="Times New Roman" panose="02020603050405020304" pitchFamily="18" charset="0"/>
              </a:rPr>
              <a:t> </a:t>
            </a:r>
            <a:r>
              <a:rPr lang="tr-TR" sz="1600" dirty="0" err="1">
                <a:effectLst/>
                <a:latin typeface="Söhne"/>
                <a:ea typeface="Calibri" panose="020F0502020204030204" pitchFamily="34" charset="0"/>
                <a:cs typeface="Times New Roman" panose="02020603050405020304" pitchFamily="18" charset="0"/>
              </a:rPr>
              <a:t>shown</a:t>
            </a:r>
            <a:r>
              <a:rPr lang="en-US" sz="1600" dirty="0">
                <a:effectLst/>
                <a:latin typeface="Söhne"/>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634922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22744" y="206733"/>
            <a:ext cx="8944987" cy="567708"/>
          </a:xfrm>
        </p:spPr>
        <p:txBody>
          <a:bodyPr/>
          <a:lstStyle/>
          <a:p>
            <a:r>
              <a:rPr lang="en-US" b="1" i="0" dirty="0">
                <a:solidFill>
                  <a:schemeClr val="tx1">
                    <a:lumMod val="75000"/>
                    <a:lumOff val="25000"/>
                  </a:schemeClr>
                </a:solidFill>
                <a:effectLst/>
                <a:latin typeface="Söhne"/>
              </a:rPr>
              <a:t>Procedures for transmission and reception</a:t>
            </a:r>
            <a:endParaRPr lang="en-US" b="1"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22744" y="2521847"/>
            <a:ext cx="5915803" cy="2203517"/>
          </a:xfrm>
        </p:spPr>
        <p:txBody>
          <a:bodyPr>
            <a:normAutofit/>
          </a:bodyPr>
          <a:lstStyle/>
          <a:p>
            <a:r>
              <a:rPr lang="en-US" sz="1600" b="0" i="0" dirty="0">
                <a:solidFill>
                  <a:schemeClr val="tx1">
                    <a:lumMod val="75000"/>
                    <a:lumOff val="25000"/>
                  </a:schemeClr>
                </a:solidFill>
                <a:effectLst/>
                <a:latin typeface="Söhne"/>
              </a:rPr>
              <a:t>The data layer standards specify the procedures for transmitting and receiving messages over DSRC. These procedures define the rules for initiating and terminating communication, as well as the protocols for ensuring the reliability and integrity of the transmitted information.</a:t>
            </a:r>
          </a:p>
          <a:p>
            <a:endParaRPr lang="en-US" dirty="0">
              <a:solidFill>
                <a:srgbClr val="374151"/>
              </a:solidFill>
              <a:latin typeface="Söhne"/>
            </a:endParaRPr>
          </a:p>
          <a:p>
            <a:endParaRPr lang="en-US" dirty="0">
              <a:solidFill>
                <a:srgbClr val="374151"/>
              </a:solidFill>
              <a:latin typeface="Söhne"/>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Tree>
    <p:extLst>
      <p:ext uri="{BB962C8B-B14F-4D97-AF65-F5344CB8AC3E}">
        <p14:creationId xmlns:p14="http://schemas.microsoft.com/office/powerpoint/2010/main" val="4028472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1882" y="241785"/>
            <a:ext cx="6438317" cy="554040"/>
          </a:xfrm>
        </p:spPr>
        <p:txBody>
          <a:bodyPr/>
          <a:lstStyle/>
          <a:p>
            <a:r>
              <a:rPr lang="en-US" b="1" i="0" dirty="0">
                <a:solidFill>
                  <a:schemeClr val="tx1">
                    <a:lumMod val="75000"/>
                    <a:lumOff val="25000"/>
                  </a:schemeClr>
                </a:solidFill>
                <a:effectLst/>
                <a:latin typeface="Söhne"/>
              </a:rPr>
              <a:t>The DSRC Data Link Layer </a:t>
            </a:r>
            <a:endParaRPr lang="en-US" b="1" dirty="0">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pic>
        <p:nvPicPr>
          <p:cNvPr id="6146" name="Picture 2" descr="Logical Link Control (LLC) Layer - Network Encyclopedia">
            <a:extLst>
              <a:ext uri="{FF2B5EF4-FFF2-40B4-BE49-F238E27FC236}">
                <a16:creationId xmlns:a16="http://schemas.microsoft.com/office/drawing/2014/main" id="{35536101-533F-FE82-31D6-010D38D72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190" y="1403847"/>
            <a:ext cx="3333750" cy="2676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07835A-A5CB-394C-B9DA-E970836BC9C2}"/>
              </a:ext>
            </a:extLst>
          </p:cNvPr>
          <p:cNvSpPr txBox="1"/>
          <p:nvPr/>
        </p:nvSpPr>
        <p:spPr>
          <a:xfrm>
            <a:off x="4861249" y="1702811"/>
            <a:ext cx="4506686" cy="923330"/>
          </a:xfrm>
          <a:prstGeom prst="rect">
            <a:avLst/>
          </a:prstGeom>
          <a:noFill/>
        </p:spPr>
        <p:txBody>
          <a:bodyPr wrap="square" rtlCol="0">
            <a:spAutoFit/>
          </a:bodyPr>
          <a:lstStyle/>
          <a:p>
            <a:r>
              <a:rPr lang="en-US" b="0" i="0" dirty="0">
                <a:solidFill>
                  <a:srgbClr val="374151"/>
                </a:solidFill>
                <a:effectLst/>
                <a:latin typeface="Söhne"/>
              </a:rPr>
              <a:t>The LLC sub-layer has been adapted from the IEEE 8088.2 specifications for connection-less and connection-oriented services.</a:t>
            </a:r>
            <a:endParaRPr lang="en-US" dirty="0"/>
          </a:p>
        </p:txBody>
      </p:sp>
      <p:sp>
        <p:nvSpPr>
          <p:cNvPr id="8" name="TextBox 7">
            <a:extLst>
              <a:ext uri="{FF2B5EF4-FFF2-40B4-BE49-F238E27FC236}">
                <a16:creationId xmlns:a16="http://schemas.microsoft.com/office/drawing/2014/main" id="{315133FD-DBF3-40B1-B3F9-2FB4E01E03AF}"/>
              </a:ext>
            </a:extLst>
          </p:cNvPr>
          <p:cNvSpPr txBox="1"/>
          <p:nvPr/>
        </p:nvSpPr>
        <p:spPr>
          <a:xfrm>
            <a:off x="4704026" y="3480207"/>
            <a:ext cx="3825551" cy="1200329"/>
          </a:xfrm>
          <a:prstGeom prst="rect">
            <a:avLst/>
          </a:prstGeom>
          <a:noFill/>
        </p:spPr>
        <p:txBody>
          <a:bodyPr wrap="square" rtlCol="0">
            <a:spAutoFit/>
          </a:bodyPr>
          <a:lstStyle/>
          <a:p>
            <a:r>
              <a:rPr lang="en-US" b="0" i="0" dirty="0">
                <a:solidFill>
                  <a:srgbClr val="374151"/>
                </a:solidFill>
                <a:effectLst/>
                <a:latin typeface="Söhne"/>
              </a:rPr>
              <a:t>The MAC sub-layer caters for efficient contention mechanisms to avoid and resolve data collisions in multi-lane environments.</a:t>
            </a:r>
            <a:endParaRPr lang="en-US" dirty="0"/>
          </a:p>
        </p:txBody>
      </p:sp>
    </p:spTree>
    <p:extLst>
      <p:ext uri="{BB962C8B-B14F-4D97-AF65-F5344CB8AC3E}">
        <p14:creationId xmlns:p14="http://schemas.microsoft.com/office/powerpoint/2010/main" val="1859983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6020" y="715310"/>
            <a:ext cx="7175435" cy="661014"/>
          </a:xfrm>
        </p:spPr>
        <p:txBody>
          <a:bodyPr/>
          <a:lstStyle/>
          <a:p>
            <a:r>
              <a:rPr lang="en-US" b="1" i="0" dirty="0">
                <a:solidFill>
                  <a:srgbClr val="374151"/>
                </a:solidFill>
                <a:effectLst/>
                <a:latin typeface="Söhne"/>
              </a:rPr>
              <a:t>The standardized DSRC LLC protocol</a:t>
            </a:r>
            <a:endParaRPr lang="en-US" b="1"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56020" y="2500604"/>
            <a:ext cx="6587607" cy="2210292"/>
          </a:xfrm>
        </p:spPr>
        <p:txBody>
          <a:bodyPr>
            <a:noAutofit/>
          </a:bodyPr>
          <a:lstStyle/>
          <a:p>
            <a:r>
              <a:rPr lang="en-US" sz="1800" b="0" i="0" dirty="0">
                <a:solidFill>
                  <a:srgbClr val="374151"/>
                </a:solidFill>
                <a:effectLst/>
                <a:latin typeface="Söhne"/>
              </a:rPr>
              <a:t>The DSRC Logical Link Control (LLC) protocol is responsible for controlling the flow of data between two devices over the DSRC communication link.</a:t>
            </a:r>
            <a:endParaRPr lang="en-US" sz="1800" dirty="0">
              <a:solidFill>
                <a:srgbClr val="374151"/>
              </a:solidFill>
              <a:latin typeface="Söhne"/>
            </a:endParaRPr>
          </a:p>
          <a:p>
            <a:r>
              <a:rPr lang="en-US" sz="1800" b="0" i="0" dirty="0">
                <a:solidFill>
                  <a:srgbClr val="374151"/>
                </a:solidFill>
                <a:effectLst/>
                <a:latin typeface="Söhne"/>
              </a:rPr>
              <a:t>It is a data link layer protocol in the OSI model and is responsible for establishing, maintaining, and terminating logical connections between devices.</a:t>
            </a:r>
            <a:endParaRPr lang="en-US" sz="18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Tree>
    <p:extLst>
      <p:ext uri="{BB962C8B-B14F-4D97-AF65-F5344CB8AC3E}">
        <p14:creationId xmlns:p14="http://schemas.microsoft.com/office/powerpoint/2010/main" val="4087923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51846" y="1973483"/>
            <a:ext cx="6345011" cy="3816220"/>
          </a:xfrm>
        </p:spPr>
        <p:txBody>
          <a:bodyPr>
            <a:normAutofit/>
          </a:bodyPr>
          <a:lstStyle/>
          <a:p>
            <a:pPr algn="l"/>
            <a:r>
              <a:rPr lang="en-US" sz="1800" b="0" i="0" dirty="0">
                <a:solidFill>
                  <a:srgbClr val="374151"/>
                </a:solidFill>
                <a:effectLst/>
                <a:latin typeface="Söhne"/>
              </a:rPr>
              <a:t>The LLC protocol provides several key functions, including:</a:t>
            </a:r>
          </a:p>
          <a:p>
            <a:pPr algn="l">
              <a:buFont typeface="Arial" panose="020B0604020202020204" pitchFamily="34" charset="0"/>
              <a:buChar char="•"/>
            </a:pPr>
            <a:r>
              <a:rPr lang="en-US" sz="1800" b="0" i="0" dirty="0">
                <a:solidFill>
                  <a:srgbClr val="374151"/>
                </a:solidFill>
                <a:effectLst/>
                <a:latin typeface="Söhne"/>
              </a:rPr>
              <a:t>Connection establishment</a:t>
            </a:r>
          </a:p>
          <a:p>
            <a:pPr algn="l">
              <a:buFont typeface="Arial" panose="020B0604020202020204" pitchFamily="34" charset="0"/>
              <a:buChar char="•"/>
            </a:pPr>
            <a:r>
              <a:rPr lang="en-US" sz="1800" b="0" i="0" dirty="0">
                <a:solidFill>
                  <a:srgbClr val="374151"/>
                </a:solidFill>
                <a:effectLst/>
                <a:latin typeface="Söhne"/>
              </a:rPr>
              <a:t>Flow control</a:t>
            </a:r>
          </a:p>
          <a:p>
            <a:pPr algn="l">
              <a:buFont typeface="Arial" panose="020B0604020202020204" pitchFamily="34" charset="0"/>
              <a:buChar char="•"/>
            </a:pPr>
            <a:r>
              <a:rPr lang="en-US" sz="1800" b="0" i="0" dirty="0">
                <a:solidFill>
                  <a:srgbClr val="374151"/>
                </a:solidFill>
                <a:effectLst/>
                <a:latin typeface="Söhne"/>
              </a:rPr>
              <a:t>Error detection and correction</a:t>
            </a:r>
          </a:p>
          <a:p>
            <a:pPr algn="l">
              <a:buFont typeface="Arial" panose="020B0604020202020204" pitchFamily="34" charset="0"/>
              <a:buChar char="•"/>
            </a:pPr>
            <a:r>
              <a:rPr lang="en-US" sz="1800" b="0" i="0" dirty="0">
                <a:solidFill>
                  <a:srgbClr val="374151"/>
                </a:solidFill>
                <a:effectLst/>
                <a:latin typeface="Söhne"/>
              </a:rPr>
              <a:t>Sequence numbering</a:t>
            </a:r>
          </a:p>
          <a:p>
            <a:pPr algn="l"/>
            <a:endParaRPr lang="en-US" sz="1800" dirty="0">
              <a:solidFill>
                <a:srgbClr val="374151"/>
              </a:solidFill>
              <a:latin typeface="Söhne"/>
            </a:endParaRPr>
          </a:p>
          <a:p>
            <a:pPr algn="l"/>
            <a:r>
              <a:rPr lang="en-US" sz="1800" b="0" i="0" dirty="0">
                <a:solidFill>
                  <a:srgbClr val="374151"/>
                </a:solidFill>
                <a:effectLst/>
                <a:latin typeface="Söhne"/>
              </a:rPr>
              <a:t>The DSRC LLC protocol is an important part of the overall DSRC communication system, and it plays a key role in enabling reliable and efficient communication between vehicles and transportation infrastructure.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8" name="Title 1">
            <a:extLst>
              <a:ext uri="{FF2B5EF4-FFF2-40B4-BE49-F238E27FC236}">
                <a16:creationId xmlns:a16="http://schemas.microsoft.com/office/drawing/2014/main" id="{08D81EDF-8899-5117-2E12-6F8F145F0517}"/>
              </a:ext>
            </a:extLst>
          </p:cNvPr>
          <p:cNvSpPr>
            <a:spLocks noGrp="1"/>
          </p:cNvSpPr>
          <p:nvPr>
            <p:ph type="title"/>
          </p:nvPr>
        </p:nvSpPr>
        <p:spPr>
          <a:xfrm>
            <a:off x="656020" y="715310"/>
            <a:ext cx="7175435" cy="661014"/>
          </a:xfrm>
        </p:spPr>
        <p:txBody>
          <a:bodyPr/>
          <a:lstStyle/>
          <a:p>
            <a:r>
              <a:rPr lang="en-US" b="1" i="0" dirty="0">
                <a:solidFill>
                  <a:srgbClr val="374151"/>
                </a:solidFill>
                <a:effectLst/>
                <a:latin typeface="Söhne"/>
              </a:rPr>
              <a:t>The standardized DSRC LLC protocol</a:t>
            </a:r>
            <a:endParaRPr lang="en-US" b="1" dirty="0"/>
          </a:p>
        </p:txBody>
      </p:sp>
    </p:spTree>
    <p:extLst>
      <p:ext uri="{BB962C8B-B14F-4D97-AF65-F5344CB8AC3E}">
        <p14:creationId xmlns:p14="http://schemas.microsoft.com/office/powerpoint/2010/main" val="997081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75561" y="85435"/>
            <a:ext cx="6438317" cy="1204912"/>
          </a:xfrm>
        </p:spPr>
        <p:txBody>
          <a:bodyPr/>
          <a:lstStyle/>
          <a:p>
            <a:r>
              <a:rPr lang="en-US" b="1" i="0" dirty="0">
                <a:solidFill>
                  <a:srgbClr val="374151"/>
                </a:solidFill>
                <a:effectLst/>
                <a:latin typeface="Söhne"/>
              </a:rPr>
              <a:t>The standardized DSRC MAC protocol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1771" y="3942526"/>
            <a:ext cx="7987199" cy="2813699"/>
          </a:xfrm>
        </p:spPr>
        <p:txBody>
          <a:bodyPr>
            <a:normAutofit/>
          </a:bodyPr>
          <a:lstStyle/>
          <a:p>
            <a:r>
              <a:rPr lang="en-US" dirty="0">
                <a:latin typeface="Söhne"/>
              </a:rPr>
              <a:t>The DSRC MAC protocol is based on half-duplex TDMA. </a:t>
            </a:r>
          </a:p>
          <a:p>
            <a:r>
              <a:rPr lang="en-US" dirty="0">
                <a:latin typeface="Söhne"/>
              </a:rPr>
              <a:t>The beacon (as primary station):</a:t>
            </a:r>
          </a:p>
          <a:p>
            <a:pPr marL="285750" indent="-285750">
              <a:buFont typeface="Arial" panose="020B0604020202020204" pitchFamily="34" charset="0"/>
              <a:buChar char="•"/>
            </a:pPr>
            <a:r>
              <a:rPr lang="en-US" dirty="0">
                <a:latin typeface="Söhne"/>
              </a:rPr>
              <a:t>Public Windows -&gt; consists of time slots (public slots), which may be accessed by every vehicle within the communication zone.</a:t>
            </a:r>
          </a:p>
          <a:p>
            <a:r>
              <a:rPr lang="en-US" dirty="0">
                <a:latin typeface="Söhne"/>
              </a:rPr>
              <a:t>	 Beacon Service Table, holds information about the valid application and protocol 	parameters. public windows are offered periodically by the beacon to 	newly arriving 	vehicles (address acquisition or connection phase).</a:t>
            </a:r>
          </a:p>
          <a:p>
            <a:pPr marL="285750" indent="-285750">
              <a:buFont typeface="Arial" panose="020B0604020202020204" pitchFamily="34" charset="0"/>
              <a:buChar char="•"/>
            </a:pPr>
            <a:r>
              <a:rPr lang="en-US" dirty="0">
                <a:latin typeface="Söhne"/>
              </a:rPr>
              <a:t> Private Windows -&gt; allocation reserves a time period for one specific vehicle and therefore protects it against data collisions after the address of a vehicle is known (transaction phase).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pic>
        <p:nvPicPr>
          <p:cNvPr id="4098" name="Picture 2" descr="figure76">
            <a:extLst>
              <a:ext uri="{FF2B5EF4-FFF2-40B4-BE49-F238E27FC236}">
                <a16:creationId xmlns:a16="http://schemas.microsoft.com/office/drawing/2014/main" id="{98423B6D-30B1-54B5-6A6D-02F324A2C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586" y="1635125"/>
            <a:ext cx="717232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19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b="1" i="0" dirty="0">
                <a:solidFill>
                  <a:schemeClr val="tx1">
                    <a:lumMod val="75000"/>
                    <a:lumOff val="25000"/>
                  </a:schemeClr>
                </a:solidFill>
                <a:effectLst/>
                <a:latin typeface="Söhne"/>
              </a:rPr>
              <a:t>Definition of DSRC</a:t>
            </a:r>
            <a:endParaRPr lang="en-US" b="1"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rmAutofit/>
          </a:bodyPr>
          <a:lstStyle/>
          <a:p>
            <a:r>
              <a:rPr lang="en-US" sz="1600" b="0" i="0" dirty="0">
                <a:solidFill>
                  <a:srgbClr val="374151"/>
                </a:solidFill>
                <a:effectLst/>
                <a:latin typeface="Söhne"/>
              </a:rPr>
              <a:t>DSRC is a wireless communication technology that operates in the 5.9 GHz frequency band and is used for vehicle-to-vehicle (V2V) and vehicle-to-infrastructure (V2I) communications.</a:t>
            </a:r>
            <a:endParaRPr lang="en-US" sz="16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75561" y="85435"/>
            <a:ext cx="6438317" cy="763651"/>
          </a:xfrm>
        </p:spPr>
        <p:txBody>
          <a:bodyPr/>
          <a:lstStyle/>
          <a:p>
            <a:r>
              <a:rPr lang="en-US" b="1" i="0" dirty="0">
                <a:solidFill>
                  <a:srgbClr val="374151"/>
                </a:solidFill>
                <a:effectLst/>
                <a:latin typeface="Söhne"/>
              </a:rPr>
              <a:t>The Open Road Frame solution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87634" y="2915105"/>
            <a:ext cx="6718334" cy="3857460"/>
          </a:xfrm>
        </p:spPr>
        <p:txBody>
          <a:bodyPr>
            <a:noAutofit/>
          </a:bodyPr>
          <a:lstStyle/>
          <a:p>
            <a:pPr algn="l"/>
            <a:r>
              <a:rPr lang="en-US" dirty="0">
                <a:solidFill>
                  <a:srgbClr val="000000"/>
                </a:solidFill>
                <a:latin typeface="Söhne"/>
              </a:rPr>
              <a:t>A</a:t>
            </a:r>
            <a:r>
              <a:rPr lang="en-US" b="0" i="0" dirty="0">
                <a:solidFill>
                  <a:srgbClr val="000000"/>
                </a:solidFill>
                <a:effectLst/>
                <a:latin typeface="Söhne"/>
              </a:rPr>
              <a:t>synchronous DSRC MAC protocol, the TDMA protocol proposed for the ITS communication architecture is based on Open-Road Frame;</a:t>
            </a:r>
          </a:p>
          <a:p>
            <a:pPr algn="l">
              <a:buFont typeface="Arial" panose="020B0604020202020204" pitchFamily="34" charset="0"/>
              <a:buChar char="•"/>
            </a:pPr>
            <a:r>
              <a:rPr lang="en-US" dirty="0">
                <a:solidFill>
                  <a:srgbClr val="000000"/>
                </a:solidFill>
                <a:latin typeface="Söhne"/>
              </a:rPr>
              <a:t> </a:t>
            </a:r>
            <a:r>
              <a:rPr lang="en-US" b="0" i="0" dirty="0">
                <a:solidFill>
                  <a:srgbClr val="000000"/>
                </a:solidFill>
                <a:effectLst/>
                <a:latin typeface="Söhne"/>
              </a:rPr>
              <a:t>Reader Control Message (RCM),</a:t>
            </a:r>
          </a:p>
          <a:p>
            <a:pPr algn="l">
              <a:buFont typeface="Arial" panose="020B0604020202020204" pitchFamily="34" charset="0"/>
              <a:buChar char="•"/>
            </a:pPr>
            <a:r>
              <a:rPr lang="en-US" b="0" i="0" dirty="0">
                <a:solidFill>
                  <a:srgbClr val="000000"/>
                </a:solidFill>
                <a:effectLst/>
                <a:latin typeface="Söhne"/>
              </a:rPr>
              <a:t> Several Data Slots (DS) </a:t>
            </a:r>
          </a:p>
          <a:p>
            <a:pPr algn="l">
              <a:buFont typeface="Arial" panose="020B0604020202020204" pitchFamily="34" charset="0"/>
              <a:buChar char="•"/>
            </a:pPr>
            <a:r>
              <a:rPr lang="en-US" dirty="0">
                <a:solidFill>
                  <a:srgbClr val="000000"/>
                </a:solidFill>
                <a:latin typeface="Söhne"/>
              </a:rPr>
              <a:t> N</a:t>
            </a:r>
            <a:r>
              <a:rPr lang="en-US" b="0" i="0" dirty="0">
                <a:solidFill>
                  <a:srgbClr val="000000"/>
                </a:solidFill>
                <a:effectLst/>
                <a:latin typeface="Söhne"/>
              </a:rPr>
              <a:t>umber of Activation Slots (AS).</a:t>
            </a:r>
          </a:p>
          <a:p>
            <a:pPr algn="l"/>
            <a:r>
              <a:rPr lang="en-US" b="0" i="0" dirty="0">
                <a:solidFill>
                  <a:srgbClr val="000000"/>
                </a:solidFill>
                <a:effectLst/>
                <a:latin typeface="Söhne"/>
              </a:rPr>
              <a:t>The activation slots are used for the transmission of the ID of newly arriving vehicles. </a:t>
            </a:r>
          </a:p>
          <a:p>
            <a:pPr algn="l"/>
            <a:r>
              <a:rPr lang="en-US" b="0" i="0" dirty="0">
                <a:solidFill>
                  <a:srgbClr val="000000"/>
                </a:solidFill>
                <a:effectLst/>
                <a:latin typeface="Söhne"/>
              </a:rPr>
              <a:t>The data slots may be used for down-link transmissions or are reserved by the beacon for up-link transmissions (similar to private windows).</a:t>
            </a:r>
          </a:p>
          <a:p>
            <a:pPr algn="l"/>
            <a:r>
              <a:rPr lang="en-US" b="0" i="0" dirty="0">
                <a:solidFill>
                  <a:srgbClr val="000000"/>
                </a:solidFill>
                <a:effectLst/>
                <a:latin typeface="Söhne"/>
              </a:rPr>
              <a:t> Reading the RCM, the vehicles get to know the assignment of down-link and up-link slots.</a:t>
            </a:r>
          </a:p>
          <a:p>
            <a:pPr algn="l"/>
            <a:r>
              <a:rPr lang="en-US" dirty="0">
                <a:solidFill>
                  <a:srgbClr val="000000"/>
                </a:solidFill>
                <a:latin typeface="Söhne"/>
              </a:rPr>
              <a:t>T</a:t>
            </a:r>
            <a:r>
              <a:rPr lang="en-US" b="0" i="0" dirty="0">
                <a:solidFill>
                  <a:srgbClr val="000000"/>
                </a:solidFill>
                <a:effectLst/>
                <a:latin typeface="Söhne"/>
              </a:rPr>
              <a:t>he DSRC MAC protocol can also be used in a synchronous mode by setting the BST retransmission intervals to a fixed length.</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pic>
        <p:nvPicPr>
          <p:cNvPr id="5122" name="Picture 2" descr="figure84">
            <a:extLst>
              <a:ext uri="{FF2B5EF4-FFF2-40B4-BE49-F238E27FC236}">
                <a16:creationId xmlns:a16="http://schemas.microsoft.com/office/drawing/2014/main" id="{F6A1D8AD-1EB4-1473-C66E-7FB9A9F26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21" y="1025104"/>
            <a:ext cx="7070180" cy="1713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67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788984" y="2167501"/>
            <a:ext cx="6584302" cy="1715531"/>
          </a:xfrm>
        </p:spPr>
        <p:txBody>
          <a:bodyPr/>
          <a:lstStyle/>
          <a:p>
            <a:r>
              <a:rPr lang="en-US" b="1" dirty="0">
                <a:latin typeface="Söhne"/>
              </a:rPr>
              <a:t>DSRC applications</a:t>
            </a:r>
          </a:p>
        </p:txBody>
      </p:sp>
    </p:spTree>
    <p:extLst>
      <p:ext uri="{BB962C8B-B14F-4D97-AF65-F5344CB8AC3E}">
        <p14:creationId xmlns:p14="http://schemas.microsoft.com/office/powerpoint/2010/main" val="139138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4" y="1671639"/>
            <a:ext cx="6438317" cy="1204912"/>
          </a:xfrm>
        </p:spPr>
        <p:txBody>
          <a:bodyPr/>
          <a:lstStyle/>
          <a:p>
            <a:r>
              <a:rPr lang="en-US" b="1" i="0" dirty="0">
                <a:solidFill>
                  <a:srgbClr val="374151"/>
                </a:solidFill>
                <a:effectLst/>
                <a:latin typeface="Söhne"/>
              </a:rPr>
              <a:t>Traffic control signals</a:t>
            </a:r>
            <a:endParaRPr lang="en-US" b="1"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rmAutofit/>
          </a:bodyPr>
          <a:lstStyle/>
          <a:p>
            <a:r>
              <a:rPr lang="en-US" sz="1800" b="0" i="0" dirty="0">
                <a:solidFill>
                  <a:srgbClr val="374151"/>
                </a:solidFill>
                <a:effectLst/>
                <a:latin typeface="Söhne"/>
              </a:rPr>
              <a:t>DSRC can be used to transmit traffic control signals, such as traffic lights and stop signs, to vehicles. This can improve the safety and efficiency of traffic flow by allowing vehicles to respond to the signals in real-time.</a:t>
            </a:r>
            <a:endParaRPr lang="en-US" sz="18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pic>
        <p:nvPicPr>
          <p:cNvPr id="8" name="Resim 7">
            <a:extLst>
              <a:ext uri="{FF2B5EF4-FFF2-40B4-BE49-F238E27FC236}">
                <a16:creationId xmlns:a16="http://schemas.microsoft.com/office/drawing/2014/main" id="{D6CB5FA2-BCFA-62B9-7878-D566FE8619D1}"/>
              </a:ext>
            </a:extLst>
          </p:cNvPr>
          <p:cNvPicPr>
            <a:picLocks noChangeAspect="1"/>
          </p:cNvPicPr>
          <p:nvPr/>
        </p:nvPicPr>
        <p:blipFill>
          <a:blip r:embed="rId2"/>
          <a:stretch>
            <a:fillRect/>
          </a:stretch>
        </p:blipFill>
        <p:spPr>
          <a:xfrm>
            <a:off x="6091237" y="3424237"/>
            <a:ext cx="9525" cy="9525"/>
          </a:xfrm>
          <a:prstGeom prst="rect">
            <a:avLst/>
          </a:prstGeom>
        </p:spPr>
      </p:pic>
      <p:pic>
        <p:nvPicPr>
          <p:cNvPr id="10" name="Resim 9" descr="metin, işaret içeren bir resim&#10;&#10;Açıklama otomatik olarak oluşturuldu">
            <a:extLst>
              <a:ext uri="{FF2B5EF4-FFF2-40B4-BE49-F238E27FC236}">
                <a16:creationId xmlns:a16="http://schemas.microsoft.com/office/drawing/2014/main" id="{83CDD8E1-DC8A-B3AA-B16C-14120A5DD01F}"/>
              </a:ext>
            </a:extLst>
          </p:cNvPr>
          <p:cNvPicPr>
            <a:picLocks noChangeAspect="1"/>
          </p:cNvPicPr>
          <p:nvPr/>
        </p:nvPicPr>
        <p:blipFill>
          <a:blip r:embed="rId3"/>
          <a:stretch>
            <a:fillRect/>
          </a:stretch>
        </p:blipFill>
        <p:spPr>
          <a:xfrm>
            <a:off x="9248776" y="3249125"/>
            <a:ext cx="2743199" cy="3107225"/>
          </a:xfrm>
          <a:prstGeom prst="rect">
            <a:avLst/>
          </a:prstGeom>
        </p:spPr>
      </p:pic>
      <p:pic>
        <p:nvPicPr>
          <p:cNvPr id="12" name="Resim 11">
            <a:extLst>
              <a:ext uri="{FF2B5EF4-FFF2-40B4-BE49-F238E27FC236}">
                <a16:creationId xmlns:a16="http://schemas.microsoft.com/office/drawing/2014/main" id="{D839C010-AEFE-1473-D269-4DAE74D70796}"/>
              </a:ext>
            </a:extLst>
          </p:cNvPr>
          <p:cNvPicPr>
            <a:picLocks noChangeAspect="1"/>
          </p:cNvPicPr>
          <p:nvPr/>
        </p:nvPicPr>
        <p:blipFill>
          <a:blip r:embed="rId4"/>
          <a:stretch>
            <a:fillRect/>
          </a:stretch>
        </p:blipFill>
        <p:spPr>
          <a:xfrm>
            <a:off x="0" y="59870"/>
            <a:ext cx="3099910" cy="2324932"/>
          </a:xfrm>
          <a:prstGeom prst="rect">
            <a:avLst/>
          </a:prstGeom>
        </p:spPr>
      </p:pic>
    </p:spTree>
    <p:extLst>
      <p:ext uri="{BB962C8B-B14F-4D97-AF65-F5344CB8AC3E}">
        <p14:creationId xmlns:p14="http://schemas.microsoft.com/office/powerpoint/2010/main" val="1670017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CAA664-746F-6F39-7801-9F7A2257BDAC}"/>
              </a:ext>
            </a:extLst>
          </p:cNvPr>
          <p:cNvSpPr>
            <a:spLocks noGrp="1"/>
          </p:cNvSpPr>
          <p:nvPr>
            <p:ph type="title"/>
          </p:nvPr>
        </p:nvSpPr>
        <p:spPr/>
        <p:txBody>
          <a:bodyPr/>
          <a:lstStyle/>
          <a:p>
            <a:r>
              <a:rPr lang="tr-TR" dirty="0"/>
              <a:t>V2V</a:t>
            </a:r>
          </a:p>
        </p:txBody>
      </p:sp>
      <p:sp>
        <p:nvSpPr>
          <p:cNvPr id="3" name="Metin Yer Tutucusu 2">
            <a:extLst>
              <a:ext uri="{FF2B5EF4-FFF2-40B4-BE49-F238E27FC236}">
                <a16:creationId xmlns:a16="http://schemas.microsoft.com/office/drawing/2014/main" id="{113826E5-0E17-40A2-7E87-E08EA335BEE3}"/>
              </a:ext>
            </a:extLst>
          </p:cNvPr>
          <p:cNvSpPr>
            <a:spLocks noGrp="1"/>
          </p:cNvSpPr>
          <p:nvPr>
            <p:ph type="body" idx="1"/>
          </p:nvPr>
        </p:nvSpPr>
        <p:spPr/>
        <p:txBody>
          <a:bodyPr/>
          <a:lstStyle/>
          <a:p>
            <a:r>
              <a:rPr lang="en-US" dirty="0"/>
              <a:t>V2V communication allows vehicles to exchange information about their location, speed, and direction of travel with other nearby vehicles. This can be used to improve traffic flow and safety, for example by warning drivers of potential collisions or alerting them to road hazards.</a:t>
            </a:r>
            <a:endParaRPr lang="tr-TR" dirty="0"/>
          </a:p>
        </p:txBody>
      </p:sp>
      <p:sp>
        <p:nvSpPr>
          <p:cNvPr id="6" name="Slayt Numarası Yer Tutucusu 5">
            <a:extLst>
              <a:ext uri="{FF2B5EF4-FFF2-40B4-BE49-F238E27FC236}">
                <a16:creationId xmlns:a16="http://schemas.microsoft.com/office/drawing/2014/main" id="{7A7D5FEB-7F81-82DF-C221-B9677FF2C8BB}"/>
              </a:ext>
            </a:extLst>
          </p:cNvPr>
          <p:cNvSpPr>
            <a:spLocks noGrp="1"/>
          </p:cNvSpPr>
          <p:nvPr>
            <p:ph type="sldNum" sz="quarter" idx="12"/>
          </p:nvPr>
        </p:nvSpPr>
        <p:spPr/>
        <p:txBody>
          <a:bodyPr/>
          <a:lstStyle/>
          <a:p>
            <a:fld id="{A49DFD55-3C28-40EF-9E31-A92D2E4017FF}" type="slidenum">
              <a:rPr lang="en-US" smtClean="0"/>
              <a:pPr/>
              <a:t>43</a:t>
            </a:fld>
            <a:endParaRPr lang="en-US" dirty="0"/>
          </a:p>
        </p:txBody>
      </p:sp>
    </p:spTree>
    <p:extLst>
      <p:ext uri="{BB962C8B-B14F-4D97-AF65-F5344CB8AC3E}">
        <p14:creationId xmlns:p14="http://schemas.microsoft.com/office/powerpoint/2010/main" val="3298608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305B7C-E015-DCE7-97D6-3D410AB8BAC9}"/>
              </a:ext>
            </a:extLst>
          </p:cNvPr>
          <p:cNvSpPr>
            <a:spLocks noGrp="1"/>
          </p:cNvSpPr>
          <p:nvPr>
            <p:ph type="title"/>
          </p:nvPr>
        </p:nvSpPr>
        <p:spPr/>
        <p:txBody>
          <a:bodyPr/>
          <a:lstStyle/>
          <a:p>
            <a:r>
              <a:rPr lang="tr-TR" dirty="0"/>
              <a:t>V2I</a:t>
            </a:r>
          </a:p>
        </p:txBody>
      </p:sp>
      <p:sp>
        <p:nvSpPr>
          <p:cNvPr id="3" name="Metin Yer Tutucusu 2">
            <a:extLst>
              <a:ext uri="{FF2B5EF4-FFF2-40B4-BE49-F238E27FC236}">
                <a16:creationId xmlns:a16="http://schemas.microsoft.com/office/drawing/2014/main" id="{11666A00-C3B3-F7B9-0802-A37E36898A35}"/>
              </a:ext>
            </a:extLst>
          </p:cNvPr>
          <p:cNvSpPr>
            <a:spLocks noGrp="1"/>
          </p:cNvSpPr>
          <p:nvPr>
            <p:ph type="body" idx="1"/>
          </p:nvPr>
        </p:nvSpPr>
        <p:spPr/>
        <p:txBody>
          <a:bodyPr>
            <a:normAutofit lnSpcReduction="10000"/>
          </a:bodyPr>
          <a:lstStyle/>
          <a:p>
            <a:r>
              <a:rPr lang="en-US" dirty="0"/>
              <a:t>V2I communication involves vehicles communicating with infrastructure such as traffic lights or road signs. This can allow vehicles to receive real-time traffic updates or to adjust their speed based on the state of traffic lights. V2I communication can also be used to improve traffic flow by adjusting the timing of traffic lights or providing information about available parking spaces.</a:t>
            </a:r>
            <a:endParaRPr lang="tr-TR" dirty="0"/>
          </a:p>
        </p:txBody>
      </p:sp>
      <p:sp>
        <p:nvSpPr>
          <p:cNvPr id="6" name="Slayt Numarası Yer Tutucusu 5">
            <a:extLst>
              <a:ext uri="{FF2B5EF4-FFF2-40B4-BE49-F238E27FC236}">
                <a16:creationId xmlns:a16="http://schemas.microsoft.com/office/drawing/2014/main" id="{8205FABC-A83C-E95A-FE2C-48B2DEB09D5C}"/>
              </a:ext>
            </a:extLst>
          </p:cNvPr>
          <p:cNvSpPr>
            <a:spLocks noGrp="1"/>
          </p:cNvSpPr>
          <p:nvPr>
            <p:ph type="sldNum" sz="quarter" idx="12"/>
          </p:nvPr>
        </p:nvSpPr>
        <p:spPr/>
        <p:txBody>
          <a:bodyPr/>
          <a:lstStyle/>
          <a:p>
            <a:fld id="{A49DFD55-3C28-40EF-9E31-A92D2E4017FF}" type="slidenum">
              <a:rPr lang="en-US" smtClean="0"/>
              <a:pPr/>
              <a:t>44</a:t>
            </a:fld>
            <a:endParaRPr lang="en-US" dirty="0"/>
          </a:p>
        </p:txBody>
      </p:sp>
    </p:spTree>
    <p:extLst>
      <p:ext uri="{BB962C8B-B14F-4D97-AF65-F5344CB8AC3E}">
        <p14:creationId xmlns:p14="http://schemas.microsoft.com/office/powerpoint/2010/main" val="2794653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pic>
        <p:nvPicPr>
          <p:cNvPr id="12" name="Resim 11" descr="metin, küçük resim içeren bir resim&#10;&#10;Açıklama otomatik olarak oluşturuldu">
            <a:extLst>
              <a:ext uri="{FF2B5EF4-FFF2-40B4-BE49-F238E27FC236}">
                <a16:creationId xmlns:a16="http://schemas.microsoft.com/office/drawing/2014/main" id="{AE4B8079-4CDC-5CA3-219E-2948F4D13CF9}"/>
              </a:ext>
            </a:extLst>
          </p:cNvPr>
          <p:cNvPicPr>
            <a:picLocks noChangeAspect="1"/>
          </p:cNvPicPr>
          <p:nvPr/>
        </p:nvPicPr>
        <p:blipFill>
          <a:blip r:embed="rId2"/>
          <a:stretch>
            <a:fillRect/>
          </a:stretch>
        </p:blipFill>
        <p:spPr>
          <a:xfrm>
            <a:off x="6409678" y="3896261"/>
            <a:ext cx="5413647" cy="2473946"/>
          </a:xfrm>
          <a:prstGeom prst="rect">
            <a:avLst/>
          </a:prstGeom>
        </p:spPr>
      </p:pic>
      <p:pic>
        <p:nvPicPr>
          <p:cNvPr id="14" name="Resim 13" descr="metin içeren bir resim">
            <a:extLst>
              <a:ext uri="{FF2B5EF4-FFF2-40B4-BE49-F238E27FC236}">
                <a16:creationId xmlns:a16="http://schemas.microsoft.com/office/drawing/2014/main" id="{618CADE2-5535-1152-F5C2-3B4AAD7855F4}"/>
              </a:ext>
            </a:extLst>
          </p:cNvPr>
          <p:cNvPicPr>
            <a:picLocks noChangeAspect="1"/>
          </p:cNvPicPr>
          <p:nvPr/>
        </p:nvPicPr>
        <p:blipFill>
          <a:blip r:embed="rId3"/>
          <a:stretch>
            <a:fillRect/>
          </a:stretch>
        </p:blipFill>
        <p:spPr>
          <a:xfrm>
            <a:off x="346043" y="487793"/>
            <a:ext cx="6515206" cy="2876844"/>
          </a:xfrm>
          <a:prstGeom prst="rect">
            <a:avLst/>
          </a:prstGeom>
        </p:spPr>
      </p:pic>
    </p:spTree>
    <p:extLst>
      <p:ext uri="{BB962C8B-B14F-4D97-AF65-F5344CB8AC3E}">
        <p14:creationId xmlns:p14="http://schemas.microsoft.com/office/powerpoint/2010/main" val="2269690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4" y="1671639"/>
            <a:ext cx="6438317" cy="1204912"/>
          </a:xfrm>
        </p:spPr>
        <p:txBody>
          <a:bodyPr/>
          <a:lstStyle/>
          <a:p>
            <a:r>
              <a:rPr lang="en-US" b="1" i="0" dirty="0">
                <a:solidFill>
                  <a:srgbClr val="374151"/>
                </a:solidFill>
                <a:effectLst/>
                <a:latin typeface="Söhne"/>
              </a:rPr>
              <a:t>Emergency vehicle warnings</a:t>
            </a:r>
            <a:endParaRPr lang="en-US" b="1"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2439084"/>
          </a:xfrm>
        </p:spPr>
        <p:txBody>
          <a:bodyPr>
            <a:normAutofit/>
          </a:bodyPr>
          <a:lstStyle/>
          <a:p>
            <a:pPr algn="l">
              <a:buFont typeface="Arial" panose="020B0604020202020204" pitchFamily="34" charset="0"/>
              <a:buChar char="•"/>
            </a:pPr>
            <a:r>
              <a:rPr lang="en-US" sz="1800" b="0" i="0" dirty="0">
                <a:solidFill>
                  <a:srgbClr val="374151"/>
                </a:solidFill>
                <a:effectLst/>
                <a:latin typeface="Söhne"/>
              </a:rPr>
              <a:t>DSRC can be used to transmit warnings about the presence and location of emergency vehicles to other vehicles in the vicinity. This can help to alert other drivers and improve the safety of emergency responders.</a:t>
            </a:r>
          </a:p>
          <a:p>
            <a:br>
              <a:rPr lang="en-US" dirty="0"/>
            </a:b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pic>
        <p:nvPicPr>
          <p:cNvPr id="8" name="Resim 7" descr="metin, yol, sahne içeren bir resim&#10;&#10;Açıklama otomatik olarak oluşturuldu">
            <a:extLst>
              <a:ext uri="{FF2B5EF4-FFF2-40B4-BE49-F238E27FC236}">
                <a16:creationId xmlns:a16="http://schemas.microsoft.com/office/drawing/2014/main" id="{0BCDEEBA-2DD5-99E2-DEA4-0452A4D4F911}"/>
              </a:ext>
            </a:extLst>
          </p:cNvPr>
          <p:cNvPicPr>
            <a:picLocks noChangeAspect="1"/>
          </p:cNvPicPr>
          <p:nvPr/>
        </p:nvPicPr>
        <p:blipFill>
          <a:blip r:embed="rId2"/>
          <a:stretch>
            <a:fillRect/>
          </a:stretch>
        </p:blipFill>
        <p:spPr>
          <a:xfrm>
            <a:off x="8216674" y="4553339"/>
            <a:ext cx="3833283" cy="2156222"/>
          </a:xfrm>
          <a:prstGeom prst="rect">
            <a:avLst/>
          </a:prstGeom>
        </p:spPr>
      </p:pic>
      <p:pic>
        <p:nvPicPr>
          <p:cNvPr id="10" name="Resim 9" descr="yol, açık hava, cadde, otoban içeren bir resim&#10;&#10;Açıklama otomatik olarak oluşturuldu">
            <a:extLst>
              <a:ext uri="{FF2B5EF4-FFF2-40B4-BE49-F238E27FC236}">
                <a16:creationId xmlns:a16="http://schemas.microsoft.com/office/drawing/2014/main" id="{C4558E13-6B3F-62D2-6CC4-3BABCFC878D4}"/>
              </a:ext>
            </a:extLst>
          </p:cNvPr>
          <p:cNvPicPr>
            <a:picLocks noChangeAspect="1"/>
          </p:cNvPicPr>
          <p:nvPr/>
        </p:nvPicPr>
        <p:blipFill>
          <a:blip r:embed="rId3"/>
          <a:stretch>
            <a:fillRect/>
          </a:stretch>
        </p:blipFill>
        <p:spPr>
          <a:xfrm>
            <a:off x="0" y="1"/>
            <a:ext cx="2858947" cy="1618416"/>
          </a:xfrm>
          <a:prstGeom prst="rect">
            <a:avLst/>
          </a:prstGeom>
        </p:spPr>
      </p:pic>
    </p:spTree>
    <p:extLst>
      <p:ext uri="{BB962C8B-B14F-4D97-AF65-F5344CB8AC3E}">
        <p14:creationId xmlns:p14="http://schemas.microsoft.com/office/powerpoint/2010/main" val="530952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4" y="1671639"/>
            <a:ext cx="7548661" cy="1204912"/>
          </a:xfrm>
        </p:spPr>
        <p:txBody>
          <a:bodyPr/>
          <a:lstStyle/>
          <a:p>
            <a:r>
              <a:rPr lang="en-US" b="1" i="0" dirty="0">
                <a:solidFill>
                  <a:srgbClr val="374151"/>
                </a:solidFill>
                <a:effectLst/>
                <a:latin typeface="Söhne"/>
              </a:rPr>
              <a:t>Weather and road condition reports</a:t>
            </a:r>
            <a:endParaRPr lang="en-US" b="1"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rmAutofit/>
          </a:bodyPr>
          <a:lstStyle/>
          <a:p>
            <a:pPr algn="l">
              <a:buFont typeface="Arial" panose="020B0604020202020204" pitchFamily="34" charset="0"/>
              <a:buChar char="•"/>
            </a:pPr>
            <a:r>
              <a:rPr lang="en-US" sz="1800" b="0" i="0" dirty="0">
                <a:solidFill>
                  <a:srgbClr val="374151"/>
                </a:solidFill>
                <a:effectLst/>
                <a:latin typeface="Söhne"/>
              </a:rPr>
              <a:t>DSRC can be used to transmit real-time information about the weather and road conditions to vehicles. This can help drivers to make informed decisions about their route and speed, and can improve the safety of travel.</a:t>
            </a:r>
            <a:endParaRPr lang="en-US" sz="18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pic>
        <p:nvPicPr>
          <p:cNvPr id="8" name="Resim 7" descr="metin, ağaç, açık hava, kar içeren bir resim&#10;&#10;Açıklama otomatik olarak oluşturuldu">
            <a:extLst>
              <a:ext uri="{FF2B5EF4-FFF2-40B4-BE49-F238E27FC236}">
                <a16:creationId xmlns:a16="http://schemas.microsoft.com/office/drawing/2014/main" id="{9EE25810-03A2-2ECB-EE07-398F62AB9DE3}"/>
              </a:ext>
            </a:extLst>
          </p:cNvPr>
          <p:cNvPicPr>
            <a:picLocks noChangeAspect="1"/>
          </p:cNvPicPr>
          <p:nvPr/>
        </p:nvPicPr>
        <p:blipFill>
          <a:blip r:embed="rId2"/>
          <a:stretch>
            <a:fillRect/>
          </a:stretch>
        </p:blipFill>
        <p:spPr>
          <a:xfrm>
            <a:off x="8356600" y="4350203"/>
            <a:ext cx="3479800" cy="2188708"/>
          </a:xfrm>
          <a:prstGeom prst="rect">
            <a:avLst/>
          </a:prstGeom>
        </p:spPr>
      </p:pic>
      <p:pic>
        <p:nvPicPr>
          <p:cNvPr id="10" name="Resim 9" descr="açık hava, gök, yol, sahne içeren bir resim&#10;&#10;Açıklama otomatik olarak oluşturuldu">
            <a:extLst>
              <a:ext uri="{FF2B5EF4-FFF2-40B4-BE49-F238E27FC236}">
                <a16:creationId xmlns:a16="http://schemas.microsoft.com/office/drawing/2014/main" id="{F37FBC2A-EA6E-23DC-4820-C8F80B79EB9F}"/>
              </a:ext>
            </a:extLst>
          </p:cNvPr>
          <p:cNvPicPr>
            <a:picLocks noChangeAspect="1"/>
          </p:cNvPicPr>
          <p:nvPr/>
        </p:nvPicPr>
        <p:blipFill>
          <a:blip r:embed="rId3"/>
          <a:stretch>
            <a:fillRect/>
          </a:stretch>
        </p:blipFill>
        <p:spPr>
          <a:xfrm>
            <a:off x="0" y="26376"/>
            <a:ext cx="3240911" cy="1814068"/>
          </a:xfrm>
          <a:prstGeom prst="rect">
            <a:avLst/>
          </a:prstGeom>
        </p:spPr>
      </p:pic>
    </p:spTree>
    <p:extLst>
      <p:ext uri="{BB962C8B-B14F-4D97-AF65-F5344CB8AC3E}">
        <p14:creationId xmlns:p14="http://schemas.microsoft.com/office/powerpoint/2010/main" val="2862591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788984" y="2167501"/>
            <a:ext cx="6584302" cy="1715531"/>
          </a:xfrm>
        </p:spPr>
        <p:txBody>
          <a:bodyPr/>
          <a:lstStyle/>
          <a:p>
            <a:r>
              <a:rPr lang="en-US" b="1" dirty="0">
                <a:latin typeface="Söhne"/>
              </a:rPr>
              <a:t>Advantages of DSRC</a:t>
            </a:r>
          </a:p>
        </p:txBody>
      </p:sp>
    </p:spTree>
    <p:extLst>
      <p:ext uri="{BB962C8B-B14F-4D97-AF65-F5344CB8AC3E}">
        <p14:creationId xmlns:p14="http://schemas.microsoft.com/office/powerpoint/2010/main" val="308593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4" y="1671639"/>
            <a:ext cx="7548661" cy="1204912"/>
          </a:xfrm>
        </p:spPr>
        <p:txBody>
          <a:bodyPr/>
          <a:lstStyle/>
          <a:p>
            <a:r>
              <a:rPr lang="en-US" b="1" i="0" dirty="0">
                <a:solidFill>
                  <a:srgbClr val="374151"/>
                </a:solidFill>
                <a:effectLst/>
                <a:latin typeface="Söhne"/>
              </a:rPr>
              <a:t>Improved safety and efficiency</a:t>
            </a:r>
            <a:endParaRPr lang="en-US" b="1"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rmAutofit/>
          </a:bodyPr>
          <a:lstStyle/>
          <a:p>
            <a:pPr algn="l">
              <a:buFont typeface="Arial" panose="020B0604020202020204" pitchFamily="34" charset="0"/>
              <a:buChar char="•"/>
            </a:pPr>
            <a:r>
              <a:rPr lang="en-US" sz="1800" b="0" i="0" dirty="0">
                <a:solidFill>
                  <a:srgbClr val="374151"/>
                </a:solidFill>
                <a:effectLst/>
                <a:latin typeface="Söhne"/>
              </a:rPr>
              <a:t>DSRC can provide a highly secure communication network in V2X technology. Driver’s privacy is protected with this feature. </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pic>
        <p:nvPicPr>
          <p:cNvPr id="7170" name="Picture 2" descr="Building a Successful Safety Program at Your Company">
            <a:extLst>
              <a:ext uri="{FF2B5EF4-FFF2-40B4-BE49-F238E27FC236}">
                <a16:creationId xmlns:a16="http://schemas.microsoft.com/office/drawing/2014/main" id="{FE0A82A6-816E-D5EF-DE1C-AE3AC3840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079" y="4317357"/>
            <a:ext cx="3398322" cy="203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92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2056" name="Picture 8" descr="Understanding DSRC: The Pioneering V2X Technology - GTT Wireless">
            <a:extLst>
              <a:ext uri="{FF2B5EF4-FFF2-40B4-BE49-F238E27FC236}">
                <a16:creationId xmlns:a16="http://schemas.microsoft.com/office/drawing/2014/main" id="{CCB6297B-8A31-7A77-DEB2-8B09FE796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97536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3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4" y="1671639"/>
            <a:ext cx="7548661" cy="1204912"/>
          </a:xfrm>
        </p:spPr>
        <p:txBody>
          <a:bodyPr/>
          <a:lstStyle/>
          <a:p>
            <a:r>
              <a:rPr lang="en-US" b="1" i="0" dirty="0">
                <a:solidFill>
                  <a:srgbClr val="374151"/>
                </a:solidFill>
                <a:effectLst/>
                <a:latin typeface="Söhne"/>
              </a:rPr>
              <a:t>Exchange of vehicle location, speed, and direction information</a:t>
            </a:r>
            <a:endParaRPr lang="en-US" b="1"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3"/>
            <a:ext cx="5111750" cy="2415935"/>
          </a:xfrm>
        </p:spPr>
        <p:txBody>
          <a:bodyPr>
            <a:normAutofit/>
          </a:bodyPr>
          <a:lstStyle/>
          <a:p>
            <a:pPr algn="l">
              <a:buFont typeface="Arial" panose="020B0604020202020204" pitchFamily="34" charset="0"/>
              <a:buChar char="•"/>
            </a:pPr>
            <a:r>
              <a:rPr lang="en-US" sz="1800" b="0" i="0" dirty="0">
                <a:solidFill>
                  <a:srgbClr val="374151"/>
                </a:solidFill>
                <a:effectLst/>
                <a:latin typeface="Söhne"/>
              </a:rPr>
              <a:t>Allows to detect, determinate and evaluate dangerous situations even without vehicles being visually noticed.</a:t>
            </a:r>
          </a:p>
          <a:p>
            <a:pPr algn="l">
              <a:buFont typeface="Arial" panose="020B0604020202020204" pitchFamily="34" charset="0"/>
              <a:buChar char="•"/>
            </a:pPr>
            <a:r>
              <a:rPr lang="en-US" sz="1800" b="0" i="0" dirty="0">
                <a:solidFill>
                  <a:srgbClr val="374151"/>
                </a:solidFill>
                <a:effectLst/>
                <a:latin typeface="Söhne"/>
              </a:rPr>
              <a:t>DSRC can provide high-speed communication even when there are obstacles and is optimized for working in bad weather conditions.</a:t>
            </a:r>
          </a:p>
          <a:p>
            <a:pPr algn="l">
              <a:buFont typeface="Arial" panose="020B0604020202020204" pitchFamily="34" charset="0"/>
              <a:buChar char="•"/>
            </a:pPr>
            <a:endParaRPr lang="en-US" b="0" i="0" dirty="0">
              <a:solidFill>
                <a:srgbClr val="374151"/>
              </a:solidFill>
              <a:effectLst/>
              <a:latin typeface="Söhne"/>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pic>
        <p:nvPicPr>
          <p:cNvPr id="8194" name="Picture 2" descr="Modern sports car dashboard with navigation display. Cockpit of futuristic  autonomous car. Abstract virtual graphic touch user interface. Car Auto  Service, Modern Design, Diagnostic Auto. Stock Vector | Adobe Stock">
            <a:extLst>
              <a:ext uri="{FF2B5EF4-FFF2-40B4-BE49-F238E27FC236}">
                <a16:creationId xmlns:a16="http://schemas.microsoft.com/office/drawing/2014/main" id="{69F62079-C76C-8EF8-AF25-32CB168D1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1567" y="4378874"/>
            <a:ext cx="3683258" cy="2147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100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788984" y="2167501"/>
            <a:ext cx="6584302" cy="1715531"/>
          </a:xfrm>
        </p:spPr>
        <p:txBody>
          <a:bodyPr/>
          <a:lstStyle/>
          <a:p>
            <a:r>
              <a:rPr lang="en-US" b="1" dirty="0">
                <a:latin typeface="Söhne"/>
              </a:rPr>
              <a:t>Challenges and limitations of DSRC</a:t>
            </a:r>
          </a:p>
        </p:txBody>
      </p:sp>
    </p:spTree>
    <p:extLst>
      <p:ext uri="{BB962C8B-B14F-4D97-AF65-F5344CB8AC3E}">
        <p14:creationId xmlns:p14="http://schemas.microsoft.com/office/powerpoint/2010/main" val="3792146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4" y="1671639"/>
            <a:ext cx="7548661" cy="1204912"/>
          </a:xfrm>
        </p:spPr>
        <p:txBody>
          <a:bodyPr/>
          <a:lstStyle/>
          <a:p>
            <a:r>
              <a:rPr lang="en-US" b="1" i="0" dirty="0">
                <a:solidFill>
                  <a:schemeClr val="tx1">
                    <a:lumMod val="75000"/>
                    <a:lumOff val="25000"/>
                  </a:schemeClr>
                </a:solidFill>
                <a:effectLst/>
                <a:latin typeface="Söhne"/>
              </a:rPr>
              <a:t>Cost of equipment and infrastructure</a:t>
            </a:r>
            <a:endParaRPr lang="en-US" b="1"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Autofit/>
          </a:bodyPr>
          <a:lstStyle/>
          <a:p>
            <a:pPr algn="l">
              <a:buFont typeface="Arial" panose="020B0604020202020204" pitchFamily="34" charset="0"/>
              <a:buChar char="•"/>
            </a:pPr>
            <a:r>
              <a:rPr lang="en-US" sz="1800" b="0" i="0" dirty="0">
                <a:solidFill>
                  <a:srgbClr val="374151"/>
                </a:solidFill>
                <a:effectLst/>
                <a:latin typeface="Söhne"/>
              </a:rPr>
              <a:t>Implementing DSRC requires the installation of equipment and infrastructure, which can be expensive.</a:t>
            </a:r>
            <a:endParaRPr lang="tr-TR" sz="1800" b="0" i="0" dirty="0">
              <a:solidFill>
                <a:srgbClr val="374151"/>
              </a:solidFill>
              <a:effectLst/>
              <a:latin typeface="Söhne"/>
            </a:endParaRPr>
          </a:p>
          <a:p>
            <a:pPr algn="l">
              <a:buFont typeface="Arial" panose="020B0604020202020204" pitchFamily="34" charset="0"/>
              <a:buChar char="•"/>
            </a:pPr>
            <a:r>
              <a:rPr lang="en-US" sz="1800" dirty="0">
                <a:latin typeface="Söhne"/>
              </a:rPr>
              <a:t>In general, implementing a DSRC infrastructure will require the deployment of a network of roadside units (RSUs) along the roads being covered. These units are equipped with antennas and other hardware that allow them to communicate with vehicles equipped with DSRC technology. </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pic>
        <p:nvPicPr>
          <p:cNvPr id="8" name="Resim 7">
            <a:extLst>
              <a:ext uri="{FF2B5EF4-FFF2-40B4-BE49-F238E27FC236}">
                <a16:creationId xmlns:a16="http://schemas.microsoft.com/office/drawing/2014/main" id="{32148447-964B-B71D-E074-D01419898E58}"/>
              </a:ext>
            </a:extLst>
          </p:cNvPr>
          <p:cNvPicPr>
            <a:picLocks noChangeAspect="1"/>
          </p:cNvPicPr>
          <p:nvPr/>
        </p:nvPicPr>
        <p:blipFill rotWithShape="1">
          <a:blip r:embed="rId2"/>
          <a:srcRect b="8126"/>
          <a:stretch/>
        </p:blipFill>
        <p:spPr>
          <a:xfrm>
            <a:off x="9037975" y="3769566"/>
            <a:ext cx="2713230" cy="2684499"/>
          </a:xfrm>
          <a:prstGeom prst="rect">
            <a:avLst/>
          </a:prstGeom>
        </p:spPr>
      </p:pic>
      <p:pic>
        <p:nvPicPr>
          <p:cNvPr id="10" name="Resim 9">
            <a:extLst>
              <a:ext uri="{FF2B5EF4-FFF2-40B4-BE49-F238E27FC236}">
                <a16:creationId xmlns:a16="http://schemas.microsoft.com/office/drawing/2014/main" id="{3B527DAF-2467-F9C9-C625-6910DE637EFD}"/>
              </a:ext>
            </a:extLst>
          </p:cNvPr>
          <p:cNvPicPr>
            <a:picLocks noChangeAspect="1"/>
          </p:cNvPicPr>
          <p:nvPr/>
        </p:nvPicPr>
        <p:blipFill>
          <a:blip r:embed="rId3"/>
          <a:stretch>
            <a:fillRect/>
          </a:stretch>
        </p:blipFill>
        <p:spPr>
          <a:xfrm>
            <a:off x="1" y="1"/>
            <a:ext cx="3576576" cy="2007992"/>
          </a:xfrm>
          <a:prstGeom prst="rect">
            <a:avLst/>
          </a:prstGeom>
        </p:spPr>
      </p:pic>
    </p:spTree>
    <p:extLst>
      <p:ext uri="{BB962C8B-B14F-4D97-AF65-F5344CB8AC3E}">
        <p14:creationId xmlns:p14="http://schemas.microsoft.com/office/powerpoint/2010/main" val="3144495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4" y="1671639"/>
            <a:ext cx="7548661" cy="1204912"/>
          </a:xfrm>
        </p:spPr>
        <p:txBody>
          <a:bodyPr/>
          <a:lstStyle/>
          <a:p>
            <a:r>
              <a:rPr lang="en-US" b="1" i="0" dirty="0">
                <a:solidFill>
                  <a:schemeClr val="tx1">
                    <a:lumMod val="75000"/>
                    <a:lumOff val="25000"/>
                  </a:schemeClr>
                </a:solidFill>
                <a:effectLst/>
                <a:latin typeface="Söhne"/>
              </a:rPr>
              <a:t>Interference with other wireless technologies</a:t>
            </a:r>
            <a:endParaRPr lang="en-US" b="1"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3"/>
            <a:ext cx="5111750" cy="1779327"/>
          </a:xfrm>
        </p:spPr>
        <p:txBody>
          <a:bodyPr>
            <a:noAutofit/>
          </a:bodyPr>
          <a:lstStyle/>
          <a:p>
            <a:pPr algn="l">
              <a:buFont typeface="Arial" panose="020B0604020202020204" pitchFamily="34" charset="0"/>
              <a:buChar char="•"/>
            </a:pPr>
            <a:r>
              <a:rPr lang="en-US" sz="1800" b="0" i="0" dirty="0">
                <a:solidFill>
                  <a:srgbClr val="374151"/>
                </a:solidFill>
                <a:effectLst/>
                <a:latin typeface="Söhne"/>
              </a:rPr>
              <a:t>DSRC operates in a crowded frequency band and may be subject to interference from other wireless technologies.</a:t>
            </a:r>
            <a:endParaRPr lang="tr-TR" sz="1800" b="0" i="0" dirty="0">
              <a:solidFill>
                <a:srgbClr val="374151"/>
              </a:solidFill>
              <a:effectLst/>
              <a:latin typeface="Söhne"/>
            </a:endParaRPr>
          </a:p>
          <a:p>
            <a:pPr algn="l">
              <a:buFont typeface="Arial" panose="020B0604020202020204" pitchFamily="34" charset="0"/>
              <a:buChar char="•"/>
            </a:pPr>
            <a:r>
              <a:rPr lang="en-US" sz="1800" b="0" i="0" dirty="0">
                <a:solidFill>
                  <a:srgbClr val="233136"/>
                </a:solidFill>
                <a:effectLst/>
                <a:latin typeface="Söhne"/>
              </a:rPr>
              <a:t> </a:t>
            </a:r>
            <a:r>
              <a:rPr lang="tr-TR" sz="1800" b="0" i="0" dirty="0">
                <a:solidFill>
                  <a:srgbClr val="233136"/>
                </a:solidFill>
                <a:effectLst/>
                <a:latin typeface="Söhne"/>
              </a:rPr>
              <a:t>I</a:t>
            </a:r>
            <a:r>
              <a:rPr lang="en-US" sz="1800" b="0" i="0" dirty="0" err="1">
                <a:solidFill>
                  <a:srgbClr val="233136"/>
                </a:solidFill>
                <a:effectLst/>
                <a:latin typeface="Söhne"/>
              </a:rPr>
              <a:t>ts</a:t>
            </a:r>
            <a:r>
              <a:rPr lang="en-US" sz="1800" b="0" i="0" dirty="0">
                <a:solidFill>
                  <a:srgbClr val="233136"/>
                </a:solidFill>
                <a:effectLst/>
                <a:latin typeface="Söhne"/>
              </a:rPr>
              <a:t> short range (~1000 m) limits the chance of interference from distant sources</a:t>
            </a:r>
            <a:endParaRPr lang="en-US" sz="1800" dirty="0">
              <a:latin typeface="Söhne"/>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pic>
        <p:nvPicPr>
          <p:cNvPr id="8" name="Resim 7">
            <a:extLst>
              <a:ext uri="{FF2B5EF4-FFF2-40B4-BE49-F238E27FC236}">
                <a16:creationId xmlns:a16="http://schemas.microsoft.com/office/drawing/2014/main" id="{8B4C0C14-654F-07BE-F04B-66FA139C71AC}"/>
              </a:ext>
            </a:extLst>
          </p:cNvPr>
          <p:cNvPicPr>
            <a:picLocks noChangeAspect="1"/>
          </p:cNvPicPr>
          <p:nvPr/>
        </p:nvPicPr>
        <p:blipFill>
          <a:blip r:embed="rId2"/>
          <a:stretch>
            <a:fillRect/>
          </a:stretch>
        </p:blipFill>
        <p:spPr>
          <a:xfrm>
            <a:off x="7022268" y="2876551"/>
            <a:ext cx="4785266" cy="3422232"/>
          </a:xfrm>
          <a:prstGeom prst="rect">
            <a:avLst/>
          </a:prstGeom>
        </p:spPr>
      </p:pic>
    </p:spTree>
    <p:extLst>
      <p:ext uri="{BB962C8B-B14F-4D97-AF65-F5344CB8AC3E}">
        <p14:creationId xmlns:p14="http://schemas.microsoft.com/office/powerpoint/2010/main" val="742713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13E31BE2-A9DF-348E-5E54-E32F0F6C9F75}"/>
              </a:ext>
            </a:extLst>
          </p:cNvPr>
          <p:cNvPicPr>
            <a:picLocks noChangeAspect="1"/>
          </p:cNvPicPr>
          <p:nvPr/>
        </p:nvPicPr>
        <p:blipFill>
          <a:blip r:embed="rId2"/>
          <a:stretch>
            <a:fillRect/>
          </a:stretch>
        </p:blipFill>
        <p:spPr>
          <a:xfrm>
            <a:off x="8146710" y="4740965"/>
            <a:ext cx="4045290" cy="2117035"/>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4" y="1671639"/>
            <a:ext cx="7548661" cy="1204912"/>
          </a:xfrm>
        </p:spPr>
        <p:txBody>
          <a:bodyPr/>
          <a:lstStyle/>
          <a:p>
            <a:r>
              <a:rPr lang="en-US" b="1" i="0" dirty="0">
                <a:solidFill>
                  <a:schemeClr val="tx1">
                    <a:lumMod val="75000"/>
                    <a:lumOff val="25000"/>
                  </a:schemeClr>
                </a:solidFill>
                <a:effectLst/>
                <a:latin typeface="Söhne"/>
              </a:rPr>
              <a:t>Privacy concerns</a:t>
            </a:r>
            <a:endParaRPr lang="en-US" b="1"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4" y="3429000"/>
            <a:ext cx="5111750" cy="2117034"/>
          </a:xfrm>
        </p:spPr>
        <p:txBody>
          <a:bodyPr>
            <a:noAutofit/>
          </a:bodyPr>
          <a:lstStyle/>
          <a:p>
            <a:pPr algn="l">
              <a:buFont typeface="Arial" panose="020B0604020202020204" pitchFamily="34" charset="0"/>
              <a:buChar char="•"/>
            </a:pPr>
            <a:r>
              <a:rPr lang="en-US" sz="1800" b="0" i="0" dirty="0">
                <a:solidFill>
                  <a:srgbClr val="374151"/>
                </a:solidFill>
                <a:effectLst/>
                <a:latin typeface="Söhne"/>
              </a:rPr>
              <a:t>The exchange of information over DSRC may raise privacy concerns, particularly if the information includes personal or sensitive data.</a:t>
            </a:r>
            <a:endParaRPr lang="tr-TR" sz="1800" b="0" i="0" dirty="0">
              <a:solidFill>
                <a:srgbClr val="374151"/>
              </a:solidFill>
              <a:effectLst/>
              <a:latin typeface="Söhne"/>
            </a:endParaRPr>
          </a:p>
          <a:p>
            <a:pPr algn="l">
              <a:buFont typeface="Arial" panose="020B0604020202020204" pitchFamily="34" charset="0"/>
              <a:buChar char="•"/>
            </a:pPr>
            <a:r>
              <a:rPr lang="en-US" sz="1800" b="0" i="0" dirty="0">
                <a:solidFill>
                  <a:srgbClr val="233136"/>
                </a:solidFill>
                <a:effectLst/>
                <a:latin typeface="Söhne"/>
              </a:rPr>
              <a:t>DSRC is protected by the Federal Communications Commission (FCC) for transportation applications</a:t>
            </a:r>
            <a:endParaRPr lang="en-US" sz="1800" dirty="0">
              <a:latin typeface="Söhne"/>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Tree>
    <p:extLst>
      <p:ext uri="{BB962C8B-B14F-4D97-AF65-F5344CB8AC3E}">
        <p14:creationId xmlns:p14="http://schemas.microsoft.com/office/powerpoint/2010/main" val="2288585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788984" y="2167501"/>
            <a:ext cx="6584302" cy="1715531"/>
          </a:xfrm>
        </p:spPr>
        <p:txBody>
          <a:bodyPr/>
          <a:lstStyle/>
          <a:p>
            <a:r>
              <a:rPr lang="en-US" b="1" dirty="0">
                <a:latin typeface="Söhne"/>
              </a:rPr>
              <a:t>Future of DSRC</a:t>
            </a:r>
          </a:p>
        </p:txBody>
      </p:sp>
    </p:spTree>
    <p:extLst>
      <p:ext uri="{BB962C8B-B14F-4D97-AF65-F5344CB8AC3E}">
        <p14:creationId xmlns:p14="http://schemas.microsoft.com/office/powerpoint/2010/main" val="2508434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501650"/>
            <a:ext cx="7548661" cy="1204912"/>
          </a:xfrm>
        </p:spPr>
        <p:txBody>
          <a:bodyPr/>
          <a:lstStyle/>
          <a:p>
            <a:r>
              <a:rPr lang="en-US" b="1" i="0" dirty="0">
                <a:solidFill>
                  <a:schemeClr val="tx1">
                    <a:lumMod val="75000"/>
                    <a:lumOff val="25000"/>
                  </a:schemeClr>
                </a:solidFill>
                <a:effectLst/>
                <a:latin typeface="Söhne"/>
              </a:rPr>
              <a:t>HOW TO IMPROVE</a:t>
            </a:r>
            <a:endParaRPr lang="en-US" b="1"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2081212"/>
            <a:ext cx="6578276" cy="2695576"/>
          </a:xfrm>
        </p:spPr>
        <p:txBody>
          <a:bodyPr>
            <a:noAutofit/>
          </a:bodyPr>
          <a:lstStyle/>
          <a:p>
            <a:pPr algn="l">
              <a:buFont typeface="Arial" panose="020B0604020202020204" pitchFamily="34" charset="0"/>
              <a:buChar char="•"/>
            </a:pPr>
            <a:r>
              <a:rPr lang="en-US" sz="1800" b="0" i="0" dirty="0">
                <a:solidFill>
                  <a:srgbClr val="374151"/>
                </a:solidFill>
                <a:effectLst/>
                <a:latin typeface="Söhne"/>
              </a:rPr>
              <a:t>Despite the collaborative efforts from governments, academic institutions, industrial organizations, and standardization bodies in the research and development (R&amp;D) of DSRC, the technology still suffers from some limitations in supporting V2X applications.</a:t>
            </a:r>
          </a:p>
          <a:p>
            <a:pPr algn="l">
              <a:buFont typeface="Arial" panose="020B0604020202020204" pitchFamily="34" charset="0"/>
              <a:buChar char="•"/>
            </a:pPr>
            <a:r>
              <a:rPr lang="en-US" sz="1800" b="0" i="0" dirty="0">
                <a:solidFill>
                  <a:srgbClr val="374151"/>
                </a:solidFill>
                <a:effectLst/>
                <a:latin typeface="Söhne"/>
              </a:rPr>
              <a:t>The concerns in pure-DSRC V2X communication solutions have raised the interest in the research community to investigate the ability of off-the-shelf cellular technologies [e.g., Long-Term Evolution (LTE)] to support reliable V2X communications for different applications. Despite these advantages, there are several challenges that limit the ability of cellular technology to support reliable V2X communications on its own.</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Tree>
    <p:extLst>
      <p:ext uri="{BB962C8B-B14F-4D97-AF65-F5344CB8AC3E}">
        <p14:creationId xmlns:p14="http://schemas.microsoft.com/office/powerpoint/2010/main" val="1471520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269478" y="2081212"/>
            <a:ext cx="6578276" cy="2695576"/>
          </a:xfrm>
        </p:spPr>
        <p:txBody>
          <a:bodyPr>
            <a:noAutofit/>
          </a:bodyPr>
          <a:lstStyle/>
          <a:p>
            <a:pPr marL="0" indent="0" algn="just">
              <a:buNone/>
            </a:pPr>
            <a:r>
              <a:rPr lang="tr-TR" sz="1800" dirty="0" err="1">
                <a:effectLst/>
                <a:latin typeface="Söhne"/>
                <a:ea typeface="Calibri" panose="020F0502020204030204" pitchFamily="34" charset="0"/>
                <a:cs typeface="Times New Roman" panose="02020603050405020304" pitchFamily="18" charset="0"/>
              </a:rPr>
              <a:t>Due</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to</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the</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limitations</a:t>
            </a:r>
            <a:r>
              <a:rPr lang="tr-TR" sz="1800" dirty="0">
                <a:effectLst/>
                <a:latin typeface="Söhne"/>
                <a:ea typeface="Calibri" panose="020F0502020204030204" pitchFamily="34" charset="0"/>
                <a:cs typeface="Times New Roman" panose="02020603050405020304" pitchFamily="18" charset="0"/>
              </a:rPr>
              <a:t> of </a:t>
            </a:r>
            <a:r>
              <a:rPr lang="tr-TR" sz="1800" dirty="0" err="1">
                <a:effectLst/>
                <a:latin typeface="Söhne"/>
                <a:ea typeface="Calibri" panose="020F0502020204030204" pitchFamily="34" charset="0"/>
                <a:cs typeface="Times New Roman" panose="02020603050405020304" pitchFamily="18" charset="0"/>
              </a:rPr>
              <a:t>using</a:t>
            </a:r>
            <a:r>
              <a:rPr lang="tr-TR" sz="1800" dirty="0">
                <a:effectLst/>
                <a:latin typeface="Söhne"/>
                <a:ea typeface="Calibri" panose="020F0502020204030204" pitchFamily="34" charset="0"/>
                <a:cs typeface="Times New Roman" panose="02020603050405020304" pitchFamily="18" charset="0"/>
              </a:rPr>
              <a:t> a </a:t>
            </a:r>
            <a:r>
              <a:rPr lang="tr-TR" sz="1800" dirty="0" err="1">
                <a:effectLst/>
                <a:latin typeface="Söhne"/>
                <a:ea typeface="Calibri" panose="020F0502020204030204" pitchFamily="34" charset="0"/>
                <a:cs typeface="Times New Roman" panose="02020603050405020304" pitchFamily="18" charset="0"/>
              </a:rPr>
              <a:t>single</a:t>
            </a:r>
            <a:r>
              <a:rPr lang="tr-TR" sz="1800" dirty="0">
                <a:effectLst/>
                <a:latin typeface="Söhne"/>
                <a:ea typeface="Calibri" panose="020F0502020204030204" pitchFamily="34" charset="0"/>
                <a:cs typeface="Times New Roman" panose="02020603050405020304" pitchFamily="18" charset="0"/>
              </a:rPr>
              <a:t> V2X </a:t>
            </a:r>
            <a:r>
              <a:rPr lang="tr-TR" sz="1800" dirty="0" err="1">
                <a:effectLst/>
                <a:latin typeface="Söhne"/>
                <a:ea typeface="Calibri" panose="020F0502020204030204" pitchFamily="34" charset="0"/>
                <a:cs typeface="Times New Roman" panose="02020603050405020304" pitchFamily="18" charset="0"/>
              </a:rPr>
              <a:t>technology</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to</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support</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efficient</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and</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reliable</a:t>
            </a:r>
            <a:r>
              <a:rPr lang="tr-TR" sz="1800" dirty="0">
                <a:effectLst/>
                <a:latin typeface="Söhne"/>
                <a:ea typeface="Calibri" panose="020F0502020204030204" pitchFamily="34" charset="0"/>
                <a:cs typeface="Times New Roman" panose="02020603050405020304" pitchFamily="18" charset="0"/>
              </a:rPr>
              <a:t> V2X </a:t>
            </a:r>
            <a:r>
              <a:rPr lang="tr-TR" sz="1800" dirty="0" err="1">
                <a:effectLst/>
                <a:latin typeface="Söhne"/>
                <a:ea typeface="Calibri" panose="020F0502020204030204" pitchFamily="34" charset="0"/>
                <a:cs typeface="Times New Roman" panose="02020603050405020304" pitchFamily="18" charset="0"/>
              </a:rPr>
              <a:t>communications</a:t>
            </a:r>
            <a:r>
              <a:rPr lang="tr-TR" sz="1800" dirty="0">
                <a:effectLst/>
                <a:latin typeface="Söhne"/>
                <a:ea typeface="Calibri" panose="020F0502020204030204" pitchFamily="34" charset="0"/>
                <a:cs typeface="Times New Roman" panose="02020603050405020304" pitchFamily="18" charset="0"/>
              </a:rPr>
              <a:t>, an </a:t>
            </a:r>
            <a:r>
              <a:rPr lang="tr-TR" sz="1800" dirty="0" err="1">
                <a:effectLst/>
                <a:latin typeface="Söhne"/>
                <a:ea typeface="Calibri" panose="020F0502020204030204" pitchFamily="34" charset="0"/>
                <a:cs typeface="Times New Roman" panose="02020603050405020304" pitchFamily="18" charset="0"/>
              </a:rPr>
              <a:t>inclusion</a:t>
            </a:r>
            <a:r>
              <a:rPr lang="tr-TR" sz="1800" dirty="0">
                <a:effectLst/>
                <a:latin typeface="Söhne"/>
                <a:ea typeface="Calibri" panose="020F0502020204030204" pitchFamily="34" charset="0"/>
                <a:cs typeface="Times New Roman" panose="02020603050405020304" pitchFamily="18" charset="0"/>
              </a:rPr>
              <a:t> of </a:t>
            </a:r>
            <a:r>
              <a:rPr lang="tr-TR" sz="1800" dirty="0" err="1">
                <a:effectLst/>
                <a:latin typeface="Söhne"/>
                <a:ea typeface="Calibri" panose="020F0502020204030204" pitchFamily="34" charset="0"/>
                <a:cs typeface="Times New Roman" panose="02020603050405020304" pitchFamily="18" charset="0"/>
              </a:rPr>
              <a:t>both</a:t>
            </a:r>
            <a:r>
              <a:rPr lang="tr-TR" sz="1800" dirty="0">
                <a:effectLst/>
                <a:latin typeface="Söhne"/>
                <a:ea typeface="Calibri" panose="020F0502020204030204" pitchFamily="34" charset="0"/>
                <a:cs typeface="Times New Roman" panose="02020603050405020304" pitchFamily="18" charset="0"/>
              </a:rPr>
              <a:t> DSRC </a:t>
            </a:r>
            <a:r>
              <a:rPr lang="tr-TR" sz="1800" dirty="0" err="1">
                <a:effectLst/>
                <a:latin typeface="Söhne"/>
                <a:ea typeface="Calibri" panose="020F0502020204030204" pitchFamily="34" charset="0"/>
                <a:cs typeface="Times New Roman" panose="02020603050405020304" pitchFamily="18" charset="0"/>
              </a:rPr>
              <a:t>and</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cellular</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technologies</a:t>
            </a:r>
            <a:r>
              <a:rPr lang="tr-TR" sz="1800" dirty="0">
                <a:effectLst/>
                <a:latin typeface="Söhne"/>
                <a:ea typeface="Calibri" panose="020F0502020204030204" pitchFamily="34" charset="0"/>
                <a:cs typeface="Times New Roman" panose="02020603050405020304" pitchFamily="18" charset="0"/>
              </a:rPr>
              <a:t> is </a:t>
            </a:r>
            <a:r>
              <a:rPr lang="tr-TR" sz="1800" dirty="0" err="1">
                <a:effectLst/>
                <a:latin typeface="Söhne"/>
                <a:ea typeface="Calibri" panose="020F0502020204030204" pitchFamily="34" charset="0"/>
                <a:cs typeface="Times New Roman" panose="02020603050405020304" pitchFamily="18" charset="0"/>
              </a:rPr>
              <a:t>more</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viable</a:t>
            </a:r>
            <a:r>
              <a:rPr lang="en-US"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Hybrid</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solutions</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that</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exploit</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the</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benefits</a:t>
            </a:r>
            <a:r>
              <a:rPr lang="tr-TR" sz="1800" dirty="0">
                <a:effectLst/>
                <a:latin typeface="Söhne"/>
                <a:ea typeface="Calibri" panose="020F0502020204030204" pitchFamily="34" charset="0"/>
                <a:cs typeface="Times New Roman" panose="02020603050405020304" pitchFamily="18" charset="0"/>
              </a:rPr>
              <a:t> of </a:t>
            </a:r>
            <a:r>
              <a:rPr lang="tr-TR" sz="1800" dirty="0" err="1">
                <a:effectLst/>
                <a:latin typeface="Söhne"/>
                <a:ea typeface="Calibri" panose="020F0502020204030204" pitchFamily="34" charset="0"/>
                <a:cs typeface="Times New Roman" panose="02020603050405020304" pitchFamily="18" charset="0"/>
              </a:rPr>
              <a:t>both</a:t>
            </a:r>
            <a:r>
              <a:rPr lang="tr-TR" sz="1800" dirty="0">
                <a:effectLst/>
                <a:latin typeface="Söhne"/>
                <a:ea typeface="Calibri" panose="020F0502020204030204" pitchFamily="34" charset="0"/>
                <a:cs typeface="Times New Roman" panose="02020603050405020304" pitchFamily="18" charset="0"/>
              </a:rPr>
              <a:t> DSRC </a:t>
            </a:r>
            <a:r>
              <a:rPr lang="tr-TR" sz="1800" dirty="0" err="1">
                <a:effectLst/>
                <a:latin typeface="Söhne"/>
                <a:ea typeface="Calibri" panose="020F0502020204030204" pitchFamily="34" charset="0"/>
                <a:cs typeface="Times New Roman" panose="02020603050405020304" pitchFamily="18" charset="0"/>
              </a:rPr>
              <a:t>and</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cellular</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technologies</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have</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been</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proposed</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for</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vehicular</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communications</a:t>
            </a:r>
            <a:r>
              <a:rPr lang="tr-TR" sz="1800" dirty="0">
                <a:effectLst/>
                <a:latin typeface="Söhne"/>
                <a:ea typeface="Calibri" panose="020F0502020204030204" pitchFamily="34" charset="0"/>
                <a:cs typeface="Times New Roman" panose="02020603050405020304" pitchFamily="18" charset="0"/>
              </a:rPr>
              <a:t>.</a:t>
            </a:r>
            <a:r>
              <a:rPr lang="en-US"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The</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benefits</a:t>
            </a:r>
            <a:r>
              <a:rPr lang="tr-TR" sz="1800" dirty="0">
                <a:effectLst/>
                <a:latin typeface="Söhne"/>
                <a:ea typeface="Calibri" panose="020F0502020204030204" pitchFamily="34" charset="0"/>
                <a:cs typeface="Times New Roman" panose="02020603050405020304" pitchFamily="18" charset="0"/>
              </a:rPr>
              <a:t> of </a:t>
            </a:r>
            <a:r>
              <a:rPr lang="tr-TR" sz="1800" dirty="0" err="1">
                <a:effectLst/>
                <a:latin typeface="Söhne"/>
                <a:ea typeface="Calibri" panose="020F0502020204030204" pitchFamily="34" charset="0"/>
                <a:cs typeface="Times New Roman" panose="02020603050405020304" pitchFamily="18" charset="0"/>
              </a:rPr>
              <a:t>making</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use</a:t>
            </a:r>
            <a:r>
              <a:rPr lang="tr-TR" sz="1800" dirty="0">
                <a:effectLst/>
                <a:latin typeface="Söhne"/>
                <a:ea typeface="Calibri" panose="020F0502020204030204" pitchFamily="34" charset="0"/>
                <a:cs typeface="Times New Roman" panose="02020603050405020304" pitchFamily="18" charset="0"/>
              </a:rPr>
              <a:t> of </a:t>
            </a:r>
            <a:r>
              <a:rPr lang="tr-TR" sz="1800" dirty="0" err="1">
                <a:effectLst/>
                <a:latin typeface="Söhne"/>
                <a:ea typeface="Calibri" panose="020F0502020204030204" pitchFamily="34" charset="0"/>
                <a:cs typeface="Times New Roman" panose="02020603050405020304" pitchFamily="18" charset="0"/>
              </a:rPr>
              <a:t>the</a:t>
            </a:r>
            <a:r>
              <a:rPr lang="tr-TR" sz="1800" dirty="0">
                <a:effectLst/>
                <a:latin typeface="Söhne"/>
                <a:ea typeface="Calibri" panose="020F0502020204030204" pitchFamily="34" charset="0"/>
                <a:cs typeface="Times New Roman" panose="02020603050405020304" pitchFamily="18" charset="0"/>
              </a:rPr>
              <a:t> two </a:t>
            </a:r>
            <a:r>
              <a:rPr lang="tr-TR" sz="1800" dirty="0" err="1">
                <a:effectLst/>
                <a:latin typeface="Söhne"/>
                <a:ea typeface="Calibri" panose="020F0502020204030204" pitchFamily="34" charset="0"/>
                <a:cs typeface="Times New Roman" panose="02020603050405020304" pitchFamily="18" charset="0"/>
              </a:rPr>
              <a:t>technologies</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are</a:t>
            </a:r>
            <a:r>
              <a:rPr lang="tr-TR" sz="1800" dirty="0">
                <a:effectLst/>
                <a:latin typeface="Söhne"/>
                <a:ea typeface="Calibri" panose="020F0502020204030204" pitchFamily="34" charset="0"/>
                <a:cs typeface="Times New Roman" panose="02020603050405020304" pitchFamily="18" charset="0"/>
              </a:rPr>
              <a:t> as </a:t>
            </a:r>
            <a:r>
              <a:rPr lang="tr-TR" sz="1800" dirty="0" err="1">
                <a:effectLst/>
                <a:latin typeface="Söhne"/>
                <a:ea typeface="Calibri" panose="020F0502020204030204" pitchFamily="34" charset="0"/>
                <a:cs typeface="Times New Roman" panose="02020603050405020304" pitchFamily="18" charset="0"/>
              </a:rPr>
              <a:t>follows</a:t>
            </a:r>
            <a:r>
              <a:rPr lang="tr-TR" sz="1800" dirty="0">
                <a:effectLst/>
                <a:latin typeface="Söhne"/>
                <a:ea typeface="Calibri" panose="020F0502020204030204" pitchFamily="34" charset="0"/>
                <a:cs typeface="Times New Roman" panose="02020603050405020304" pitchFamily="18" charset="0"/>
              </a:rPr>
              <a:t>. </a:t>
            </a:r>
            <a:r>
              <a:rPr lang="en-US" sz="1800" dirty="0">
                <a:latin typeface="Söhne"/>
                <a:ea typeface="Calibri" panose="020F0502020204030204" pitchFamily="34" charset="0"/>
                <a:cs typeface="Times New Roman" panose="02020603050405020304" pitchFamily="18" charset="0"/>
              </a:rPr>
              <a:t>A </a:t>
            </a:r>
            <a:r>
              <a:rPr lang="tr-TR" sz="1800" dirty="0" err="1">
                <a:effectLst/>
                <a:latin typeface="Söhne"/>
                <a:ea typeface="Calibri" panose="020F0502020204030204" pitchFamily="34" charset="0"/>
                <a:cs typeface="Times New Roman" panose="02020603050405020304" pitchFamily="18" charset="0"/>
              </a:rPr>
              <a:t>cellular</a:t>
            </a:r>
            <a:r>
              <a:rPr lang="tr-TR" sz="1800" dirty="0">
                <a:effectLst/>
                <a:latin typeface="Söhne"/>
                <a:ea typeface="Calibri" panose="020F0502020204030204" pitchFamily="34" charset="0"/>
                <a:cs typeface="Times New Roman" panose="02020603050405020304" pitchFamily="18" charset="0"/>
              </a:rPr>
              <a:t> network can</a:t>
            </a:r>
            <a:r>
              <a:rPr lang="en-US" sz="1800" dirty="0">
                <a:effectLst/>
                <a:latin typeface="Söhne"/>
                <a:ea typeface="Calibri" panose="020F0502020204030204" pitchFamily="34" charset="0"/>
                <a:cs typeface="Times New Roman" panose="02020603050405020304" pitchFamily="18" charset="0"/>
              </a:rPr>
              <a:t>:</a:t>
            </a:r>
          </a:p>
          <a:p>
            <a:pPr algn="just"/>
            <a:r>
              <a:rPr lang="en-US" sz="1800" dirty="0">
                <a:latin typeface="Söhne"/>
                <a:ea typeface="Calibri" panose="020F0502020204030204" pitchFamily="34" charset="0"/>
                <a:cs typeface="Times New Roman" panose="02020603050405020304" pitchFamily="18" charset="0"/>
              </a:rPr>
              <a:t>A</a:t>
            </a:r>
            <a:r>
              <a:rPr lang="tr-TR" sz="1800" dirty="0" err="1">
                <a:effectLst/>
                <a:latin typeface="Söhne"/>
                <a:ea typeface="Calibri" panose="020F0502020204030204" pitchFamily="34" charset="0"/>
                <a:cs typeface="Times New Roman" panose="02020603050405020304" pitchFamily="18" charset="0"/>
              </a:rPr>
              <a:t>ct</a:t>
            </a:r>
            <a:r>
              <a:rPr lang="tr-TR" sz="1800" dirty="0">
                <a:effectLst/>
                <a:latin typeface="Söhne"/>
                <a:ea typeface="Calibri" panose="020F0502020204030204" pitchFamily="34" charset="0"/>
                <a:cs typeface="Times New Roman" panose="02020603050405020304" pitchFamily="18" charset="0"/>
              </a:rPr>
              <a:t> as a </a:t>
            </a:r>
            <a:r>
              <a:rPr lang="tr-TR" sz="1800" dirty="0" err="1">
                <a:effectLst/>
                <a:latin typeface="Söhne"/>
                <a:ea typeface="Calibri" panose="020F0502020204030204" pitchFamily="34" charset="0"/>
                <a:cs typeface="Times New Roman" panose="02020603050405020304" pitchFamily="18" charset="0"/>
              </a:rPr>
              <a:t>backup</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for</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vehicular</a:t>
            </a:r>
            <a:r>
              <a:rPr lang="tr-TR" sz="1800" dirty="0">
                <a:effectLst/>
                <a:latin typeface="Söhne"/>
                <a:ea typeface="Calibri" panose="020F0502020204030204" pitchFamily="34" charset="0"/>
                <a:cs typeface="Times New Roman" panose="02020603050405020304" pitchFamily="18" charset="0"/>
              </a:rPr>
              <a:t> data </a:t>
            </a:r>
            <a:r>
              <a:rPr lang="tr-TR" sz="1800" dirty="0" err="1">
                <a:effectLst/>
                <a:latin typeface="Söhne"/>
                <a:ea typeface="Calibri" panose="020F0502020204030204" pitchFamily="34" charset="0"/>
                <a:cs typeface="Times New Roman" panose="02020603050405020304" pitchFamily="18" charset="0"/>
              </a:rPr>
              <a:t>when</a:t>
            </a:r>
            <a:r>
              <a:rPr lang="tr-TR" sz="1800" dirty="0">
                <a:effectLst/>
                <a:latin typeface="Söhne"/>
                <a:ea typeface="Calibri" panose="020F0502020204030204" pitchFamily="34" charset="0"/>
                <a:cs typeface="Times New Roman" panose="02020603050405020304" pitchFamily="18" charset="0"/>
              </a:rPr>
              <a:t> V2V </a:t>
            </a:r>
            <a:r>
              <a:rPr lang="tr-TR" sz="1800" dirty="0" err="1">
                <a:effectLst/>
                <a:latin typeface="Söhne"/>
                <a:ea typeface="Calibri" panose="020F0502020204030204" pitchFamily="34" charset="0"/>
                <a:cs typeface="Times New Roman" panose="02020603050405020304" pitchFamily="18" charset="0"/>
              </a:rPr>
              <a:t>multihop</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connections</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are</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shattered</a:t>
            </a:r>
            <a:r>
              <a:rPr lang="tr-TR" sz="1800" dirty="0">
                <a:effectLst/>
                <a:latin typeface="Söhne"/>
                <a:ea typeface="Calibri" panose="020F0502020204030204" pitchFamily="34" charset="0"/>
                <a:cs typeface="Times New Roman" panose="02020603050405020304" pitchFamily="18" charset="0"/>
              </a:rPr>
              <a:t> in a </a:t>
            </a:r>
            <a:r>
              <a:rPr lang="tr-TR" sz="1800" dirty="0" err="1">
                <a:effectLst/>
                <a:latin typeface="Söhne"/>
                <a:ea typeface="Calibri" panose="020F0502020204030204" pitchFamily="34" charset="0"/>
                <a:cs typeface="Times New Roman" panose="02020603050405020304" pitchFamily="18" charset="0"/>
              </a:rPr>
              <a:t>sparse</a:t>
            </a:r>
            <a:r>
              <a:rPr lang="tr-TR" sz="1800" dirty="0">
                <a:effectLst/>
                <a:latin typeface="Söhne"/>
                <a:ea typeface="Calibri" panose="020F0502020204030204" pitchFamily="34" charset="0"/>
                <a:cs typeface="Times New Roman" panose="02020603050405020304" pitchFamily="18" charset="0"/>
              </a:rPr>
              <a:t> network</a:t>
            </a:r>
            <a:endParaRPr lang="en-US" sz="1800" dirty="0">
              <a:effectLst/>
              <a:latin typeface="Söhne"/>
              <a:ea typeface="Calibri" panose="020F0502020204030204" pitchFamily="34" charset="0"/>
              <a:cs typeface="Times New Roman" panose="02020603050405020304" pitchFamily="18" charset="0"/>
            </a:endParaRPr>
          </a:p>
          <a:p>
            <a:pPr algn="just"/>
            <a:r>
              <a:rPr lang="en-US" sz="1800" dirty="0">
                <a:latin typeface="Söhne"/>
                <a:ea typeface="Calibri" panose="020F0502020204030204" pitchFamily="34" charset="0"/>
                <a:cs typeface="Times New Roman" panose="02020603050405020304" pitchFamily="18" charset="0"/>
              </a:rPr>
              <a:t>Act as an a</a:t>
            </a:r>
            <a:r>
              <a:rPr lang="tr-TR" sz="1800" dirty="0" err="1">
                <a:effectLst/>
                <a:latin typeface="Söhne"/>
                <a:ea typeface="Calibri" panose="020F0502020204030204" pitchFamily="34" charset="0"/>
                <a:cs typeface="Times New Roman" panose="02020603050405020304" pitchFamily="18" charset="0"/>
              </a:rPr>
              <a:t>ccess</a:t>
            </a:r>
            <a:r>
              <a:rPr lang="tr-TR" sz="1800" dirty="0">
                <a:effectLst/>
                <a:latin typeface="Söhne"/>
                <a:ea typeface="Calibri" panose="020F0502020204030204" pitchFamily="34" charset="0"/>
                <a:cs typeface="Times New Roman" panose="02020603050405020304" pitchFamily="18" charset="0"/>
              </a:rPr>
              <a:t> network </a:t>
            </a:r>
            <a:r>
              <a:rPr lang="tr-TR" sz="1800" dirty="0" err="1">
                <a:effectLst/>
                <a:latin typeface="Söhne"/>
                <a:ea typeface="Calibri" panose="020F0502020204030204" pitchFamily="34" charset="0"/>
                <a:cs typeface="Times New Roman" panose="02020603050405020304" pitchFamily="18" charset="0"/>
              </a:rPr>
              <a:t>to</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the</a:t>
            </a:r>
            <a:r>
              <a:rPr lang="tr-TR" sz="1800" dirty="0">
                <a:effectLst/>
                <a:latin typeface="Söhne"/>
                <a:ea typeface="Calibri" panose="020F0502020204030204" pitchFamily="34" charset="0"/>
                <a:cs typeface="Times New Roman" panose="02020603050405020304" pitchFamily="18" charset="0"/>
              </a:rPr>
              <a:t> Internet</a:t>
            </a:r>
            <a:r>
              <a:rPr lang="en-US" sz="1800" dirty="0">
                <a:effectLst/>
                <a:latin typeface="Söhne"/>
                <a:ea typeface="Calibri" panose="020F0502020204030204" pitchFamily="34" charset="0"/>
                <a:cs typeface="Times New Roman" panose="02020603050405020304" pitchFamily="18" charset="0"/>
              </a:rPr>
              <a:t> </a:t>
            </a:r>
          </a:p>
          <a:p>
            <a:pPr algn="just"/>
            <a:r>
              <a:rPr lang="en-US" sz="1800" dirty="0">
                <a:latin typeface="Söhne"/>
                <a:ea typeface="Calibri" panose="020F0502020204030204" pitchFamily="34" charset="0"/>
                <a:cs typeface="Times New Roman" panose="02020603050405020304" pitchFamily="18" charset="0"/>
              </a:rPr>
              <a:t>B</a:t>
            </a:r>
            <a:r>
              <a:rPr lang="tr-TR" sz="1800" dirty="0" err="1">
                <a:effectLst/>
                <a:latin typeface="Söhne"/>
                <a:ea typeface="Calibri" panose="020F0502020204030204" pitchFamily="34" charset="0"/>
                <a:cs typeface="Times New Roman" panose="02020603050405020304" pitchFamily="18" charset="0"/>
              </a:rPr>
              <a:t>ackbone</a:t>
            </a:r>
            <a:r>
              <a:rPr lang="tr-TR" sz="1800" dirty="0">
                <a:effectLst/>
                <a:latin typeface="Söhne"/>
                <a:ea typeface="Calibri" panose="020F0502020204030204" pitchFamily="34" charset="0"/>
                <a:cs typeface="Times New Roman" panose="02020603050405020304" pitchFamily="18" charset="0"/>
              </a:rPr>
              <a:t> network </a:t>
            </a:r>
            <a:r>
              <a:rPr lang="tr-TR" sz="1800" dirty="0" err="1">
                <a:effectLst/>
                <a:latin typeface="Söhne"/>
                <a:ea typeface="Calibri" panose="020F0502020204030204" pitchFamily="34" charset="0"/>
                <a:cs typeface="Times New Roman" panose="02020603050405020304" pitchFamily="18" charset="0"/>
              </a:rPr>
              <a:t>for</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control</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message</a:t>
            </a:r>
            <a:r>
              <a:rPr lang="tr-TR" sz="1800" dirty="0">
                <a:effectLst/>
                <a:latin typeface="Söhne"/>
                <a:ea typeface="Calibri" panose="020F0502020204030204" pitchFamily="34" charset="0"/>
                <a:cs typeface="Times New Roman" panose="02020603050405020304" pitchFamily="18" charset="0"/>
              </a:rPr>
              <a:t> </a:t>
            </a:r>
            <a:r>
              <a:rPr lang="tr-TR" sz="1800" dirty="0" err="1">
                <a:effectLst/>
                <a:latin typeface="Söhne"/>
                <a:ea typeface="Calibri" panose="020F0502020204030204" pitchFamily="34" charset="0"/>
                <a:cs typeface="Times New Roman" panose="02020603050405020304" pitchFamily="18" charset="0"/>
              </a:rPr>
              <a:t>dissemination</a:t>
            </a:r>
            <a:r>
              <a:rPr lang="tr-TR" sz="1800" dirty="0">
                <a:effectLst/>
                <a:latin typeface="Söhne"/>
                <a:ea typeface="Calibri" panose="020F0502020204030204" pitchFamily="34" charset="0"/>
                <a:cs typeface="Times New Roman" panose="02020603050405020304" pitchFamily="18" charset="0"/>
              </a:rPr>
              <a:t>.</a:t>
            </a:r>
            <a:endParaRPr lang="en-US" sz="1800" dirty="0">
              <a:latin typeface="Söhne"/>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9" name="Title 1">
            <a:extLst>
              <a:ext uri="{FF2B5EF4-FFF2-40B4-BE49-F238E27FC236}">
                <a16:creationId xmlns:a16="http://schemas.microsoft.com/office/drawing/2014/main" id="{043BE87E-2A13-184A-7F93-292D1BDFEB62}"/>
              </a:ext>
            </a:extLst>
          </p:cNvPr>
          <p:cNvSpPr>
            <a:spLocks noGrp="1"/>
          </p:cNvSpPr>
          <p:nvPr>
            <p:ph type="title"/>
          </p:nvPr>
        </p:nvSpPr>
        <p:spPr>
          <a:xfrm>
            <a:off x="1362075" y="501650"/>
            <a:ext cx="7548661" cy="1204912"/>
          </a:xfrm>
        </p:spPr>
        <p:txBody>
          <a:bodyPr/>
          <a:lstStyle/>
          <a:p>
            <a:r>
              <a:rPr lang="en-US" b="1" i="0" dirty="0">
                <a:solidFill>
                  <a:schemeClr val="tx1">
                    <a:lumMod val="75000"/>
                    <a:lumOff val="25000"/>
                  </a:schemeClr>
                </a:solidFill>
                <a:effectLst/>
                <a:latin typeface="Söhne"/>
              </a:rPr>
              <a:t>HOW TO IMPROVE</a:t>
            </a:r>
            <a:endParaRPr lang="en-US" b="1" dirty="0">
              <a:solidFill>
                <a:schemeClr val="tx1">
                  <a:lumMod val="75000"/>
                  <a:lumOff val="25000"/>
                </a:schemeClr>
              </a:solidFill>
            </a:endParaRPr>
          </a:p>
        </p:txBody>
      </p:sp>
    </p:spTree>
    <p:extLst>
      <p:ext uri="{BB962C8B-B14F-4D97-AF65-F5344CB8AC3E}">
        <p14:creationId xmlns:p14="http://schemas.microsoft.com/office/powerpoint/2010/main" val="726699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pic>
        <p:nvPicPr>
          <p:cNvPr id="5" name="İçerik Yer Tutucusu 6">
            <a:extLst>
              <a:ext uri="{FF2B5EF4-FFF2-40B4-BE49-F238E27FC236}">
                <a16:creationId xmlns:a16="http://schemas.microsoft.com/office/drawing/2014/main" id="{10156113-1E95-A882-EAC2-6930D207B542}"/>
              </a:ext>
            </a:extLst>
          </p:cNvPr>
          <p:cNvPicPr>
            <a:picLocks noGrp="1"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6869" y="1578247"/>
            <a:ext cx="6898262" cy="3701505"/>
          </a:xfrm>
          <a:prstGeom prst="rect">
            <a:avLst/>
          </a:prstGeom>
          <a:noFill/>
          <a:ln>
            <a:noFill/>
          </a:ln>
        </p:spPr>
      </p:pic>
    </p:spTree>
    <p:extLst>
      <p:ext uri="{BB962C8B-B14F-4D97-AF65-F5344CB8AC3E}">
        <p14:creationId xmlns:p14="http://schemas.microsoft.com/office/powerpoint/2010/main" val="1737832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718611" y="1904265"/>
            <a:ext cx="6948669" cy="3362216"/>
          </a:xfrm>
        </p:spPr>
        <p:txBody>
          <a:bodyPr/>
          <a:lstStyle/>
          <a:p>
            <a:r>
              <a:rPr lang="en-US" sz="4800" b="1" dirty="0">
                <a:latin typeface="Söhne"/>
              </a:rPr>
              <a:t>THANK YOU</a:t>
            </a:r>
            <a:br>
              <a:rPr lang="en-US" sz="4800" b="1" dirty="0">
                <a:latin typeface="Söhne"/>
              </a:rPr>
            </a:br>
            <a:br>
              <a:rPr lang="en-US" sz="4800" b="1" dirty="0">
                <a:latin typeface="Söhne"/>
              </a:rPr>
            </a:br>
            <a:r>
              <a:rPr lang="en-US" sz="1400" b="1" dirty="0">
                <a:latin typeface="Söhne"/>
              </a:rPr>
              <a:t>Mehmet alperen</a:t>
            </a:r>
            <a:r>
              <a:rPr lang="tr-TR" sz="1400" b="1" dirty="0">
                <a:latin typeface="Söhne"/>
              </a:rPr>
              <a:t> ölçer	20011023</a:t>
            </a:r>
            <a:br>
              <a:rPr lang="tr-TR" sz="1400" b="1" dirty="0">
                <a:latin typeface="Söhne"/>
              </a:rPr>
            </a:br>
            <a:r>
              <a:rPr lang="tr-TR" sz="1400" b="1" dirty="0">
                <a:latin typeface="Söhne"/>
              </a:rPr>
              <a:t>Şevval </a:t>
            </a:r>
            <a:r>
              <a:rPr lang="tr-TR" sz="1400" b="1" dirty="0" err="1">
                <a:latin typeface="Söhne"/>
              </a:rPr>
              <a:t>bulburu</a:t>
            </a:r>
            <a:r>
              <a:rPr lang="tr-TR" sz="1400" b="1" dirty="0">
                <a:latin typeface="Söhne"/>
              </a:rPr>
              <a:t>		19011038</a:t>
            </a:r>
            <a:br>
              <a:rPr lang="tr-TR" sz="1400" b="1" dirty="0">
                <a:latin typeface="Söhne"/>
              </a:rPr>
            </a:br>
            <a:r>
              <a:rPr lang="tr-TR" sz="1400" b="1" dirty="0">
                <a:latin typeface="Söhne"/>
              </a:rPr>
              <a:t>semih erken		19011503</a:t>
            </a:r>
            <a:br>
              <a:rPr lang="tr-TR" sz="1400" b="1" dirty="0">
                <a:latin typeface="Söhne"/>
              </a:rPr>
            </a:br>
            <a:r>
              <a:rPr lang="tr-TR" sz="1400" b="1" dirty="0" err="1">
                <a:latin typeface="Söhne"/>
              </a:rPr>
              <a:t>affan</a:t>
            </a:r>
            <a:r>
              <a:rPr lang="tr-TR" sz="1400" b="1" dirty="0">
                <a:latin typeface="Söhne"/>
              </a:rPr>
              <a:t> </a:t>
            </a:r>
            <a:r>
              <a:rPr lang="tr-TR" sz="1400" b="1" dirty="0" err="1">
                <a:latin typeface="Söhne"/>
              </a:rPr>
              <a:t>ahmet</a:t>
            </a:r>
            <a:r>
              <a:rPr lang="tr-TR" sz="1400" b="1" dirty="0">
                <a:latin typeface="Söhne"/>
              </a:rPr>
              <a:t> bedri topal	19011504</a:t>
            </a:r>
            <a:br>
              <a:rPr lang="tr-TR" sz="1400" b="1" dirty="0">
                <a:latin typeface="Söhne"/>
              </a:rPr>
            </a:br>
            <a:r>
              <a:rPr lang="tr-TR" sz="1400" b="1" dirty="0">
                <a:latin typeface="Söhne"/>
              </a:rPr>
              <a:t>Emirhan </a:t>
            </a:r>
            <a:r>
              <a:rPr lang="tr-TR" sz="1400" b="1" dirty="0" err="1">
                <a:latin typeface="Söhne"/>
              </a:rPr>
              <a:t>karadeniz</a:t>
            </a:r>
            <a:r>
              <a:rPr lang="tr-TR" sz="1400" b="1" dirty="0">
                <a:latin typeface="Söhne"/>
              </a:rPr>
              <a:t>	18011041</a:t>
            </a:r>
            <a:endParaRPr lang="en-US" sz="4800" b="1" dirty="0">
              <a:latin typeface="Söhne"/>
            </a:endParaRP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59</a:t>
            </a:fld>
            <a:endParaRPr lang="en-US" dirty="0"/>
          </a:p>
        </p:txBody>
      </p:sp>
    </p:spTree>
    <p:extLst>
      <p:ext uri="{BB962C8B-B14F-4D97-AF65-F5344CB8AC3E}">
        <p14:creationId xmlns:p14="http://schemas.microsoft.com/office/powerpoint/2010/main" val="3044790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365125"/>
            <a:ext cx="10515600" cy="1325563"/>
          </a:xfrm>
        </p:spPr>
        <p:txBody>
          <a:bodyPr anchor="ctr">
            <a:normAutofit/>
          </a:bodyPr>
          <a:lstStyle/>
          <a:p>
            <a:r>
              <a:rPr lang="tr-TR" b="1" dirty="0">
                <a:solidFill>
                  <a:schemeClr val="tx1">
                    <a:lumMod val="75000"/>
                    <a:lumOff val="25000"/>
                  </a:schemeClr>
                </a:solidFill>
              </a:rPr>
              <a:t>H</a:t>
            </a:r>
            <a:r>
              <a:rPr lang="en-US" b="1" dirty="0" err="1">
                <a:solidFill>
                  <a:schemeClr val="tx1">
                    <a:lumMod val="75000"/>
                    <a:lumOff val="25000"/>
                  </a:schemeClr>
                </a:solidFill>
              </a:rPr>
              <a:t>i</a:t>
            </a:r>
            <a:r>
              <a:rPr lang="tr-TR" b="1" dirty="0" err="1">
                <a:solidFill>
                  <a:schemeClr val="tx1">
                    <a:lumMod val="75000"/>
                    <a:lumOff val="25000"/>
                  </a:schemeClr>
                </a:solidFill>
              </a:rPr>
              <a:t>story</a:t>
            </a:r>
            <a:endParaRPr lang="en-US" b="1" dirty="0">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6</a:t>
            </a:fld>
            <a:endParaRPr lang="en-US"/>
          </a:p>
        </p:txBody>
      </p:sp>
      <p:graphicFrame>
        <p:nvGraphicFramePr>
          <p:cNvPr id="32" name="Text Placeholder 2">
            <a:extLst>
              <a:ext uri="{FF2B5EF4-FFF2-40B4-BE49-F238E27FC236}">
                <a16:creationId xmlns:a16="http://schemas.microsoft.com/office/drawing/2014/main" id="{7BC10A69-EA54-B7D7-99E8-3F54258F5404}"/>
              </a:ext>
            </a:extLst>
          </p:cNvPr>
          <p:cNvGraphicFramePr/>
          <p:nvPr>
            <p:extLst>
              <p:ext uri="{D42A27DB-BD31-4B8C-83A1-F6EECF244321}">
                <p14:modId xmlns:p14="http://schemas.microsoft.com/office/powerpoint/2010/main" val="2654765568"/>
              </p:ext>
            </p:extLst>
          </p:nvPr>
        </p:nvGraphicFramePr>
        <p:xfrm>
          <a:off x="838200" y="1423686"/>
          <a:ext cx="10515600" cy="4432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2458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3537993" y="136525"/>
            <a:ext cx="8407080" cy="6219825"/>
          </a:xfrm>
        </p:spPr>
        <p:txBody>
          <a:bodyPr>
            <a:noAutofit/>
          </a:bodyPr>
          <a:lstStyle/>
          <a:p>
            <a:pPr marL="285750" indent="-285750">
              <a:buFont typeface="Arial" panose="020B0604020202020204" pitchFamily="34" charset="0"/>
              <a:buChar char="•"/>
            </a:pPr>
            <a:r>
              <a:rPr lang="en-US" dirty="0"/>
              <a:t>M. </a:t>
            </a:r>
            <a:r>
              <a:rPr lang="en-US" dirty="0" err="1"/>
              <a:t>Kady</a:t>
            </a:r>
            <a:r>
              <a:rPr lang="en-US" dirty="0"/>
              <a:t>, M. </a:t>
            </a:r>
            <a:r>
              <a:rPr lang="en-US" dirty="0" err="1"/>
              <a:t>Ristenblatt</a:t>
            </a:r>
            <a:r>
              <a:rPr lang="en-US" dirty="0"/>
              <a:t>. An Evolutionary IVHS Communication Architecture. In Vehicle Navigation and Information Systems Conference, Ottawa, Canada, IEEE, October 1993.</a:t>
            </a:r>
          </a:p>
          <a:p>
            <a:pPr marL="285750" indent="-285750">
              <a:buFont typeface="Arial" panose="020B0604020202020204" pitchFamily="34" charset="0"/>
              <a:buChar char="•"/>
            </a:pPr>
            <a:r>
              <a:rPr lang="en-US" dirty="0"/>
              <a:t>CEN TC 278 WG9 SG.L2. Road Traffic and Transport Telematics - Dedicated Short-Range Communications - DSRC Data Link Layer: Medium Access and Logical Link Control. Draft </a:t>
            </a:r>
            <a:r>
              <a:rPr lang="en-US" dirty="0" err="1"/>
              <a:t>prENV</a:t>
            </a:r>
            <a:r>
              <a:rPr lang="en-US" dirty="0"/>
              <a:t> 278/9/#64, CEN, European Committee for </a:t>
            </a:r>
            <a:r>
              <a:rPr lang="en-US" dirty="0" err="1"/>
              <a:t>Standardisation</a:t>
            </a:r>
            <a:r>
              <a:rPr lang="en-US" dirty="0"/>
              <a:t>, Central Secretariat, Brussels, March 1995.</a:t>
            </a:r>
          </a:p>
          <a:p>
            <a:pPr marL="285750" indent="-285750">
              <a:buFont typeface="Arial" panose="020B0604020202020204" pitchFamily="34" charset="0"/>
              <a:buChar char="•"/>
            </a:pPr>
            <a:r>
              <a:rPr lang="tr-TR" dirty="0">
                <a:effectLst/>
                <a:latin typeface="Calibri" panose="020F0502020204030204" pitchFamily="34" charset="0"/>
                <a:ea typeface="Calibri" panose="020F0502020204030204" pitchFamily="34" charset="0"/>
                <a:cs typeface="Times New Roman" panose="02020603050405020304" pitchFamily="18" charset="0"/>
              </a:rPr>
              <a:t>https://ieeexplore.ieee.org/abstract/document/5888501?casa_token=6zWzZIGbz1QAAAAA:FeVKvcaLaCB0eSWSVfo9O_KiQcVcTAx2lAdnPn5fQc2LWEWADcVY19waBduVZW_4JBZfiokAKg</a:t>
            </a:r>
          </a:p>
          <a:p>
            <a:pPr marL="285750" indent="-285750">
              <a:buFont typeface="Arial" panose="020B0604020202020204" pitchFamily="34" charset="0"/>
              <a:buChar char="•"/>
            </a:pPr>
            <a:r>
              <a:rPr lang="tr-TR" dirty="0">
                <a:effectLst/>
                <a:latin typeface="Calibri" panose="020F0502020204030204" pitchFamily="34" charset="0"/>
                <a:ea typeface="Calibri" panose="020F0502020204030204" pitchFamily="34" charset="0"/>
                <a:cs typeface="Times New Roman" panose="02020603050405020304" pitchFamily="18" charset="0"/>
              </a:rPr>
              <a:t>J. B. </a:t>
            </a:r>
            <a:r>
              <a:rPr lang="tr-TR" dirty="0" err="1">
                <a:effectLst/>
                <a:latin typeface="Calibri" panose="020F0502020204030204" pitchFamily="34" charset="0"/>
                <a:ea typeface="Calibri" panose="020F0502020204030204" pitchFamily="34" charset="0"/>
                <a:cs typeface="Times New Roman" panose="02020603050405020304" pitchFamily="18" charset="0"/>
              </a:rPr>
              <a:t>Kenney</a:t>
            </a:r>
            <a:r>
              <a:rPr lang="tr-TR" dirty="0">
                <a:effectLst/>
                <a:latin typeface="Calibri" panose="020F0502020204030204" pitchFamily="34" charset="0"/>
                <a:ea typeface="Calibri" panose="020F0502020204030204" pitchFamily="34" charset="0"/>
                <a:cs typeface="Times New Roman" panose="02020603050405020304" pitchFamily="18" charset="0"/>
              </a:rPr>
              <a:t>, "</a:t>
            </a:r>
            <a:r>
              <a:rPr lang="tr-TR" dirty="0" err="1">
                <a:effectLst/>
                <a:latin typeface="Calibri" panose="020F0502020204030204" pitchFamily="34" charset="0"/>
                <a:ea typeface="Calibri" panose="020F0502020204030204" pitchFamily="34" charset="0"/>
                <a:cs typeface="Times New Roman" panose="02020603050405020304" pitchFamily="18" charset="0"/>
              </a:rPr>
              <a:t>Dedicated</a:t>
            </a:r>
            <a:r>
              <a:rPr lang="tr-TR" dirty="0">
                <a:effectLst/>
                <a:latin typeface="Calibri" panose="020F0502020204030204" pitchFamily="34" charset="0"/>
                <a:ea typeface="Calibri" panose="020F0502020204030204" pitchFamily="34" charset="0"/>
                <a:cs typeface="Times New Roman" panose="02020603050405020304" pitchFamily="18" charset="0"/>
              </a:rPr>
              <a:t> </a:t>
            </a:r>
            <a:r>
              <a:rPr lang="tr-TR" dirty="0" err="1">
                <a:effectLst/>
                <a:latin typeface="Calibri" panose="020F0502020204030204" pitchFamily="34" charset="0"/>
                <a:ea typeface="Calibri" panose="020F0502020204030204" pitchFamily="34" charset="0"/>
                <a:cs typeface="Times New Roman" panose="02020603050405020304" pitchFamily="18" charset="0"/>
              </a:rPr>
              <a:t>Short-Range</a:t>
            </a:r>
            <a:r>
              <a:rPr lang="tr-TR" dirty="0">
                <a:effectLst/>
                <a:latin typeface="Calibri" panose="020F0502020204030204" pitchFamily="34" charset="0"/>
                <a:ea typeface="Calibri" panose="020F0502020204030204" pitchFamily="34" charset="0"/>
                <a:cs typeface="Times New Roman" panose="02020603050405020304" pitchFamily="18" charset="0"/>
              </a:rPr>
              <a:t> Communications (DSRC) </a:t>
            </a:r>
            <a:r>
              <a:rPr lang="tr-TR" dirty="0" err="1">
                <a:effectLst/>
                <a:latin typeface="Calibri" panose="020F0502020204030204" pitchFamily="34" charset="0"/>
                <a:ea typeface="Calibri" panose="020F0502020204030204" pitchFamily="34" charset="0"/>
                <a:cs typeface="Times New Roman" panose="02020603050405020304" pitchFamily="18" charset="0"/>
              </a:rPr>
              <a:t>Standards</a:t>
            </a:r>
            <a:r>
              <a:rPr lang="tr-TR" dirty="0">
                <a:effectLst/>
                <a:latin typeface="Calibri" panose="020F0502020204030204" pitchFamily="34" charset="0"/>
                <a:ea typeface="Calibri" panose="020F0502020204030204" pitchFamily="34" charset="0"/>
                <a:cs typeface="Times New Roman" panose="02020603050405020304" pitchFamily="18" charset="0"/>
              </a:rPr>
              <a:t> in </a:t>
            </a:r>
            <a:r>
              <a:rPr lang="tr-TR" dirty="0" err="1">
                <a:effectLst/>
                <a:latin typeface="Calibri" panose="020F0502020204030204" pitchFamily="34" charset="0"/>
                <a:ea typeface="Calibri" panose="020F0502020204030204" pitchFamily="34" charset="0"/>
                <a:cs typeface="Times New Roman" panose="02020603050405020304" pitchFamily="18" charset="0"/>
              </a:rPr>
              <a:t>the</a:t>
            </a:r>
            <a:r>
              <a:rPr lang="tr-TR" dirty="0">
                <a:effectLst/>
                <a:latin typeface="Calibri" panose="020F0502020204030204" pitchFamily="34" charset="0"/>
                <a:ea typeface="Calibri" panose="020F0502020204030204" pitchFamily="34" charset="0"/>
                <a:cs typeface="Times New Roman" panose="02020603050405020304" pitchFamily="18" charset="0"/>
              </a:rPr>
              <a:t> United </a:t>
            </a:r>
            <a:r>
              <a:rPr lang="tr-TR" dirty="0" err="1">
                <a:effectLst/>
                <a:latin typeface="Calibri" panose="020F0502020204030204" pitchFamily="34" charset="0"/>
                <a:ea typeface="Calibri" panose="020F0502020204030204" pitchFamily="34" charset="0"/>
                <a:cs typeface="Times New Roman" panose="02020603050405020304" pitchFamily="18" charset="0"/>
              </a:rPr>
              <a:t>States</a:t>
            </a:r>
            <a:r>
              <a:rPr lang="tr-TR" dirty="0">
                <a:effectLst/>
                <a:latin typeface="Calibri" panose="020F0502020204030204" pitchFamily="34" charset="0"/>
                <a:ea typeface="Calibri" panose="020F0502020204030204" pitchFamily="34" charset="0"/>
                <a:cs typeface="Times New Roman" panose="02020603050405020304" pitchFamily="18" charset="0"/>
              </a:rPr>
              <a:t>," in </a:t>
            </a:r>
            <a:r>
              <a:rPr lang="tr-TR" dirty="0" err="1">
                <a:effectLst/>
                <a:latin typeface="Calibri" panose="020F0502020204030204" pitchFamily="34" charset="0"/>
                <a:ea typeface="Calibri" panose="020F0502020204030204" pitchFamily="34" charset="0"/>
                <a:cs typeface="Times New Roman" panose="02020603050405020304" pitchFamily="18" charset="0"/>
              </a:rPr>
              <a:t>Proceedings</a:t>
            </a:r>
            <a:r>
              <a:rPr lang="tr-TR" dirty="0">
                <a:effectLst/>
                <a:latin typeface="Calibri" panose="020F0502020204030204" pitchFamily="34" charset="0"/>
                <a:ea typeface="Calibri" panose="020F0502020204030204" pitchFamily="34" charset="0"/>
                <a:cs typeface="Times New Roman" panose="02020603050405020304" pitchFamily="18" charset="0"/>
              </a:rPr>
              <a:t> of </a:t>
            </a:r>
            <a:r>
              <a:rPr lang="tr-TR" dirty="0" err="1">
                <a:effectLst/>
                <a:latin typeface="Calibri" panose="020F0502020204030204" pitchFamily="34" charset="0"/>
                <a:ea typeface="Calibri" panose="020F0502020204030204" pitchFamily="34" charset="0"/>
                <a:cs typeface="Times New Roman" panose="02020603050405020304" pitchFamily="18" charset="0"/>
              </a:rPr>
              <a:t>the</a:t>
            </a:r>
            <a:r>
              <a:rPr lang="tr-TR" dirty="0">
                <a:effectLst/>
                <a:latin typeface="Calibri" panose="020F0502020204030204" pitchFamily="34" charset="0"/>
                <a:ea typeface="Calibri" panose="020F0502020204030204" pitchFamily="34" charset="0"/>
                <a:cs typeface="Times New Roman" panose="02020603050405020304" pitchFamily="18" charset="0"/>
              </a:rPr>
              <a:t> IEEE, </a:t>
            </a:r>
            <a:r>
              <a:rPr lang="tr-TR" dirty="0" err="1">
                <a:effectLst/>
                <a:latin typeface="Calibri" panose="020F0502020204030204" pitchFamily="34" charset="0"/>
                <a:ea typeface="Calibri" panose="020F0502020204030204" pitchFamily="34" charset="0"/>
                <a:cs typeface="Times New Roman" panose="02020603050405020304" pitchFamily="18" charset="0"/>
              </a:rPr>
              <a:t>vol</a:t>
            </a:r>
            <a:r>
              <a:rPr lang="tr-TR" dirty="0">
                <a:effectLst/>
                <a:latin typeface="Calibri" panose="020F0502020204030204" pitchFamily="34" charset="0"/>
                <a:ea typeface="Calibri" panose="020F0502020204030204" pitchFamily="34" charset="0"/>
                <a:cs typeface="Times New Roman" panose="02020603050405020304" pitchFamily="18" charset="0"/>
              </a:rPr>
              <a:t>. 99, </a:t>
            </a:r>
            <a:r>
              <a:rPr lang="tr-TR" dirty="0" err="1">
                <a:effectLst/>
                <a:latin typeface="Calibri" panose="020F0502020204030204" pitchFamily="34" charset="0"/>
                <a:ea typeface="Calibri" panose="020F0502020204030204" pitchFamily="34" charset="0"/>
                <a:cs typeface="Times New Roman" panose="02020603050405020304" pitchFamily="18" charset="0"/>
              </a:rPr>
              <a:t>no</a:t>
            </a:r>
            <a:r>
              <a:rPr lang="tr-TR" dirty="0">
                <a:effectLst/>
                <a:latin typeface="Calibri" panose="020F0502020204030204" pitchFamily="34" charset="0"/>
                <a:ea typeface="Calibri" panose="020F0502020204030204" pitchFamily="34" charset="0"/>
                <a:cs typeface="Times New Roman" panose="02020603050405020304" pitchFamily="18" charset="0"/>
              </a:rPr>
              <a:t>. 7, </a:t>
            </a:r>
            <a:r>
              <a:rPr lang="tr-TR" dirty="0" err="1">
                <a:effectLst/>
                <a:latin typeface="Calibri" panose="020F0502020204030204" pitchFamily="34" charset="0"/>
                <a:ea typeface="Calibri" panose="020F0502020204030204" pitchFamily="34" charset="0"/>
                <a:cs typeface="Times New Roman" panose="02020603050405020304" pitchFamily="18" charset="0"/>
              </a:rPr>
              <a:t>pp</a:t>
            </a:r>
            <a:r>
              <a:rPr lang="tr-TR" dirty="0">
                <a:effectLst/>
                <a:latin typeface="Calibri" panose="020F0502020204030204" pitchFamily="34" charset="0"/>
                <a:ea typeface="Calibri" panose="020F0502020204030204" pitchFamily="34" charset="0"/>
                <a:cs typeface="Times New Roman" panose="02020603050405020304" pitchFamily="18" charset="0"/>
              </a:rPr>
              <a:t>. 1162-1182, </a:t>
            </a:r>
            <a:r>
              <a:rPr lang="tr-TR" dirty="0" err="1">
                <a:effectLst/>
                <a:latin typeface="Calibri" panose="020F0502020204030204" pitchFamily="34" charset="0"/>
                <a:ea typeface="Calibri" panose="020F0502020204030204" pitchFamily="34" charset="0"/>
                <a:cs typeface="Times New Roman" panose="02020603050405020304" pitchFamily="18" charset="0"/>
              </a:rPr>
              <a:t>July</a:t>
            </a:r>
            <a:r>
              <a:rPr lang="tr-TR" dirty="0">
                <a:effectLst/>
                <a:latin typeface="Calibri" panose="020F0502020204030204" pitchFamily="34" charset="0"/>
                <a:ea typeface="Calibri" panose="020F0502020204030204" pitchFamily="34" charset="0"/>
                <a:cs typeface="Times New Roman" panose="02020603050405020304" pitchFamily="18" charset="0"/>
              </a:rPr>
              <a:t> 2011, </a:t>
            </a:r>
            <a:r>
              <a:rPr lang="tr-TR" dirty="0" err="1">
                <a:effectLst/>
                <a:latin typeface="Calibri" panose="020F0502020204030204" pitchFamily="34" charset="0"/>
                <a:ea typeface="Calibri" panose="020F0502020204030204" pitchFamily="34" charset="0"/>
                <a:cs typeface="Times New Roman" panose="02020603050405020304" pitchFamily="18" charset="0"/>
              </a:rPr>
              <a:t>doi</a:t>
            </a:r>
            <a:r>
              <a:rPr lang="tr-TR" dirty="0">
                <a:effectLst/>
                <a:latin typeface="Calibri" panose="020F0502020204030204" pitchFamily="34" charset="0"/>
                <a:ea typeface="Calibri" panose="020F0502020204030204" pitchFamily="34" charset="0"/>
                <a:cs typeface="Times New Roman" panose="02020603050405020304" pitchFamily="18" charset="0"/>
              </a:rPr>
              <a:t>: 10.1109/JPROC.2011.2132790.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t>K. </a:t>
            </a:r>
            <a:r>
              <a:rPr lang="en-US" dirty="0" err="1"/>
              <a:t>Abboud</a:t>
            </a:r>
            <a:r>
              <a:rPr lang="en-US" dirty="0"/>
              <a:t>, H. A. Omar and W. Zhuang, "Interworking of DSRC and Cellular Network Technologies for V2X Communications: A Survey," in IEEE Transactions on Vehicular Technology, vol. 65, no. 12, pp. 9457-9470, Dec. 2016, </a:t>
            </a:r>
            <a:r>
              <a:rPr lang="en-US" dirty="0" err="1"/>
              <a:t>doi</a:t>
            </a:r>
            <a:r>
              <a:rPr lang="en-US" dirty="0"/>
              <a:t>: 10.1109/TVT.2016.2591558.</a:t>
            </a:r>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60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4" y="1671639"/>
            <a:ext cx="5654545" cy="1204912"/>
          </a:xfrm>
        </p:spPr>
        <p:txBody>
          <a:bodyPr/>
          <a:lstStyle/>
          <a:p>
            <a:r>
              <a:rPr lang="en-US" b="1" i="0" dirty="0">
                <a:solidFill>
                  <a:schemeClr val="tx1">
                    <a:lumMod val="75000"/>
                    <a:lumOff val="25000"/>
                  </a:schemeClr>
                </a:solidFill>
                <a:effectLst/>
                <a:latin typeface="Söhne"/>
              </a:rPr>
              <a:t>Frequency band and range</a:t>
            </a:r>
            <a:endParaRPr lang="en-US" b="1"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345084"/>
            <a:ext cx="5111750" cy="1841278"/>
          </a:xfrm>
        </p:spPr>
        <p:txBody>
          <a:bodyPr>
            <a:normAutofit/>
          </a:bodyPr>
          <a:lstStyle/>
          <a:p>
            <a:r>
              <a:rPr lang="en-US" sz="1800" b="0" i="0" dirty="0">
                <a:solidFill>
                  <a:srgbClr val="374151"/>
                </a:solidFill>
                <a:effectLst/>
                <a:latin typeface="Söhne"/>
              </a:rPr>
              <a:t>DSRC uses the 5.9 GHz frequency band, which is dedicated for ITS applications. The range of DSRC depends on the transmit power, antenna gain, and other factors, but it is typically about 1000 meters.</a:t>
            </a:r>
            <a:endParaRPr lang="en-US" sz="18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2825715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1026" name="Picture 2" descr="V2X Frequency Harmonization for C-ITS - ppt download">
            <a:extLst>
              <a:ext uri="{FF2B5EF4-FFF2-40B4-BE49-F238E27FC236}">
                <a16:creationId xmlns:a16="http://schemas.microsoft.com/office/drawing/2014/main" id="{82496264-4E77-D66B-936D-FB5999144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01480"/>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83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b="1" i="0" dirty="0">
                <a:solidFill>
                  <a:schemeClr val="tx1">
                    <a:lumMod val="75000"/>
                    <a:lumOff val="25000"/>
                  </a:schemeClr>
                </a:solidFill>
                <a:effectLst/>
                <a:latin typeface="Söhne"/>
              </a:rPr>
              <a:t>Applications in ITS</a:t>
            </a:r>
            <a:endParaRPr lang="en-US" b="1"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2566406"/>
          </a:xfrm>
        </p:spPr>
        <p:txBody>
          <a:bodyPr>
            <a:noAutofit/>
          </a:bodyPr>
          <a:lstStyle/>
          <a:p>
            <a:r>
              <a:rPr lang="en-US" sz="1800" b="0" i="0" dirty="0">
                <a:effectLst/>
                <a:latin typeface="Söhne"/>
              </a:rPr>
              <a:t>DSRC can be used for a variety of ITS applications, such as, Emergency warning system for vehicles, Cooperative Adaptive Cruise Control, Cooperative Forward Collision Warning, Intersection collision avoidance, Approaching emergency vehicle warning (Blue Waves), Vehicle safety inspection, Transit or emergency vehicle signal priority, Electronic parking payments.</a:t>
            </a:r>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755790694"/>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1D7363060A2311478612F6B790962EDD" ma:contentTypeVersion="2" ma:contentTypeDescription="Yeni belge oluşturun." ma:contentTypeScope="" ma:versionID="a478e98f7f648488c8670217e01e005b">
  <xsd:schema xmlns:xsd="http://www.w3.org/2001/XMLSchema" xmlns:xs="http://www.w3.org/2001/XMLSchema" xmlns:p="http://schemas.microsoft.com/office/2006/metadata/properties" xmlns:ns3="a4aec859-caca-4272-a638-f1e7ca14e964" targetNamespace="http://schemas.microsoft.com/office/2006/metadata/properties" ma:root="true" ma:fieldsID="6eb20c417d1809de23a3977cbf007304" ns3:_="">
    <xsd:import namespace="a4aec859-caca-4272-a638-f1e7ca14e96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ec859-caca-4272-a638-f1e7ca14e9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362506-E016-4B15-9465-A36DB41ACB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ec859-caca-4272-a638-f1e7ca14e9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purl.org/dc/elements/1.1/"/>
    <ds:schemaRef ds:uri="http://purl.org/dc/terms/"/>
    <ds:schemaRef ds:uri="a4aec859-caca-4272-a638-f1e7ca14e964"/>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{EE8D3013-74C9-45CB-BD10-8DD30C7FB06D}tf67328976_win32</Template>
  <TotalTime>338</TotalTime>
  <Words>2855</Words>
  <Application>Microsoft Office PowerPoint</Application>
  <PresentationFormat>Widescreen</PresentationFormat>
  <Paragraphs>266</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Georgia</vt:lpstr>
      <vt:lpstr>Google Sans</vt:lpstr>
      <vt:lpstr>Söhne</vt:lpstr>
      <vt:lpstr>Tenorite</vt:lpstr>
      <vt:lpstr>Office Theme</vt:lpstr>
      <vt:lpstr>Dedicated short-range communications        (DSRC)</vt:lpstr>
      <vt:lpstr>AGENDA</vt:lpstr>
      <vt:lpstr>Introduction to DSRC</vt:lpstr>
      <vt:lpstr>Definition of DSRC</vt:lpstr>
      <vt:lpstr>PowerPoint Presentation</vt:lpstr>
      <vt:lpstr>History</vt:lpstr>
      <vt:lpstr>Frequency band and range</vt:lpstr>
      <vt:lpstr>PowerPoint Presentation</vt:lpstr>
      <vt:lpstr>Applications in ITS</vt:lpstr>
      <vt:lpstr>PowerPoint Presentation</vt:lpstr>
      <vt:lpstr>Problems</vt:lpstr>
      <vt:lpstr>PowerPoint Presentation</vt:lpstr>
      <vt:lpstr>DSRC standards</vt:lpstr>
      <vt:lpstr>PowerPoint Presentation</vt:lpstr>
      <vt:lpstr>DSRC STANDARTS </vt:lpstr>
      <vt:lpstr>Physical layer standards</vt:lpstr>
      <vt:lpstr>RF signals</vt:lpstr>
      <vt:lpstr>802.11 / 802.11p </vt:lpstr>
      <vt:lpstr>OFDM Physical Medium Dependent (PMD) Function  </vt:lpstr>
      <vt:lpstr>OFDM Physical Medium Dependent (PMD) Function</vt:lpstr>
      <vt:lpstr>Data Rate Options in a DSRC 10 MHz OFDM Channel</vt:lpstr>
      <vt:lpstr>OFDM Physical Medium Dependent (PMD) Function</vt:lpstr>
      <vt:lpstr>PowerPoint Presentation</vt:lpstr>
      <vt:lpstr>FCC Device ClassIfIcatIon ACCORDING TO MAXIMUM TRANSPORT POWER</vt:lpstr>
      <vt:lpstr>PowerPoint Presentation</vt:lpstr>
      <vt:lpstr>ReceIver performance </vt:lpstr>
      <vt:lpstr>DSRC SPECTRUM</vt:lpstr>
      <vt:lpstr>Representation of allocated spectrum by the FCC for North America </vt:lpstr>
      <vt:lpstr>DSRC SPECTRUM</vt:lpstr>
      <vt:lpstr>PowerPoint Presentation</vt:lpstr>
      <vt:lpstr> </vt:lpstr>
      <vt:lpstr>DATA layer standards</vt:lpstr>
      <vt:lpstr>DSRC Message Set</vt:lpstr>
      <vt:lpstr>PowerPoint Presentation</vt:lpstr>
      <vt:lpstr>Procedures for transmission and reception</vt:lpstr>
      <vt:lpstr>The DSRC Data Link Layer </vt:lpstr>
      <vt:lpstr>The standardized DSRC LLC protocol</vt:lpstr>
      <vt:lpstr>The standardized DSRC LLC protocol</vt:lpstr>
      <vt:lpstr>The standardized DSRC MAC protocol</vt:lpstr>
      <vt:lpstr>The Open Road Frame solution</vt:lpstr>
      <vt:lpstr>DSRC applications</vt:lpstr>
      <vt:lpstr>Traffic control signals</vt:lpstr>
      <vt:lpstr>V2V</vt:lpstr>
      <vt:lpstr>V2I</vt:lpstr>
      <vt:lpstr>PowerPoint Presentation</vt:lpstr>
      <vt:lpstr>Emergency vehicle warnings</vt:lpstr>
      <vt:lpstr>Weather and road condition reports</vt:lpstr>
      <vt:lpstr>Advantages of DSRC</vt:lpstr>
      <vt:lpstr>Improved safety and efficiency</vt:lpstr>
      <vt:lpstr>Exchange of vehicle location, speed, and direction information</vt:lpstr>
      <vt:lpstr>Challenges and limitations of DSRC</vt:lpstr>
      <vt:lpstr>Cost of equipment and infrastructure</vt:lpstr>
      <vt:lpstr>Interference with other wireless technologies</vt:lpstr>
      <vt:lpstr>Privacy concerns</vt:lpstr>
      <vt:lpstr>Future of DSRC</vt:lpstr>
      <vt:lpstr>HOW TO IMPROVE</vt:lpstr>
      <vt:lpstr>HOW TO IMPROVE</vt:lpstr>
      <vt:lpstr>PowerPoint Presentation</vt:lpstr>
      <vt:lpstr>THANK YOU  Mehmet alperen ölçer 20011023 Şevval bulburu  19011038 semih erken  19011503 affan ahmet bedri topal 19011504 Emirhan karadeniz 18011041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Dedicated short-range communications        (DSRC)</dc:title>
  <dc:creator>MEHMET ALPEREN ÖLÇER</dc:creator>
  <cp:lastModifiedBy>MEHMET ALPEREN ÖLÇER</cp:lastModifiedBy>
  <cp:revision>6</cp:revision>
  <dcterms:created xsi:type="dcterms:W3CDTF">2022-12-24T16:18:19Z</dcterms:created>
  <dcterms:modified xsi:type="dcterms:W3CDTF">2022-12-25T19:08:13Z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0x0101001D7363060A2311478612F6B790962EDD</vt:lpwstr>
  </property>
</Properties>
</file>